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0"/>
  </p:notesMasterIdLst>
  <p:sldIdLst>
    <p:sldId id="258" r:id="rId2"/>
    <p:sldId id="259" r:id="rId3"/>
    <p:sldId id="278" r:id="rId4"/>
    <p:sldId id="260" r:id="rId5"/>
    <p:sldId id="261" r:id="rId6"/>
    <p:sldId id="279" r:id="rId7"/>
    <p:sldId id="263" r:id="rId8"/>
    <p:sldId id="280" r:id="rId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9" name="PlaceHolder 1"/>
          <p:cNvSpPr>
            <a:spLocks noGrp="1"/>
          </p:cNvSpPr>
          <p:nvPr>
            <p:ph type="body"/>
          </p:nvPr>
        </p:nvSpPr>
        <p:spPr>
          <a:xfrm>
            <a:off x="723556" y="4925699"/>
            <a:ext cx="5788108" cy="4666269"/>
          </a:xfrm>
          <a:prstGeom prst="rect">
            <a:avLst/>
          </a:prstGeom>
        </p:spPr>
        <p:txBody>
          <a:bodyPr lIns="0" tIns="0" rIns="0" bIns="0"/>
          <a:lstStyle/>
          <a:p>
            <a:r>
              <a:rPr lang="fr-FR" sz="1900" b="0" strike="noStrike" spc="-1">
                <a:solidFill>
                  <a:srgbClr val="000000"/>
                </a:solidFill>
                <a:uFill>
                  <a:solidFill>
                    <a:srgbClr val="FFFFFF"/>
                  </a:solidFill>
                </a:uFill>
                <a:latin typeface="Arial"/>
              </a:rPr>
              <a:t>Cliquez pour modifier le format des notes</a:t>
            </a:r>
          </a:p>
        </p:txBody>
      </p:sp>
      <p:sp>
        <p:nvSpPr>
          <p:cNvPr id="150" name="PlaceHolder 2"/>
          <p:cNvSpPr>
            <a:spLocks noGrp="1"/>
          </p:cNvSpPr>
          <p:nvPr>
            <p:ph type="hdr"/>
          </p:nvPr>
        </p:nvSpPr>
        <p:spPr>
          <a:xfrm>
            <a:off x="0" y="0"/>
            <a:ext cx="3139891" cy="518164"/>
          </a:xfrm>
          <a:prstGeom prst="rect">
            <a:avLst/>
          </a:prstGeom>
        </p:spPr>
        <p:txBody>
          <a:bodyPr lIns="0" tIns="0" rIns="0" bIns="0"/>
          <a:lstStyle/>
          <a:p>
            <a:r>
              <a:rPr lang="fr-FR" sz="1400" b="0" strike="noStrike" spc="-1">
                <a:solidFill>
                  <a:srgbClr val="000000"/>
                </a:solidFill>
                <a:uFill>
                  <a:solidFill>
                    <a:srgbClr val="FFFFFF"/>
                  </a:solidFill>
                </a:uFill>
                <a:latin typeface="Times New Roman"/>
              </a:rPr>
              <a:t> </a:t>
            </a:r>
          </a:p>
        </p:txBody>
      </p:sp>
      <p:sp>
        <p:nvSpPr>
          <p:cNvPr id="151" name="PlaceHolder 3"/>
          <p:cNvSpPr>
            <a:spLocks noGrp="1"/>
          </p:cNvSpPr>
          <p:nvPr>
            <p:ph type="dt"/>
          </p:nvPr>
        </p:nvSpPr>
        <p:spPr>
          <a:xfrm>
            <a:off x="4095330" y="0"/>
            <a:ext cx="3139891" cy="518164"/>
          </a:xfrm>
          <a:prstGeom prst="rect">
            <a:avLst/>
          </a:prstGeom>
        </p:spPr>
        <p:txBody>
          <a:bodyPr lIns="0" tIns="0" rIns="0" bIns="0"/>
          <a:lstStyle/>
          <a:p>
            <a:pPr algn="r"/>
            <a:r>
              <a:rPr lang="fr-FR" sz="1400" b="0" strike="noStrike" spc="-1">
                <a:solidFill>
                  <a:srgbClr val="000000"/>
                </a:solidFill>
                <a:uFill>
                  <a:solidFill>
                    <a:srgbClr val="FFFFFF"/>
                  </a:solidFill>
                </a:uFill>
                <a:latin typeface="Times New Roman"/>
              </a:rPr>
              <a:t> </a:t>
            </a:r>
          </a:p>
        </p:txBody>
      </p:sp>
      <p:sp>
        <p:nvSpPr>
          <p:cNvPr id="152" name="PlaceHolder 4"/>
          <p:cNvSpPr>
            <a:spLocks noGrp="1"/>
          </p:cNvSpPr>
          <p:nvPr>
            <p:ph type="ftr"/>
          </p:nvPr>
        </p:nvSpPr>
        <p:spPr>
          <a:xfrm>
            <a:off x="0" y="9851748"/>
            <a:ext cx="3139891" cy="518164"/>
          </a:xfrm>
          <a:prstGeom prst="rect">
            <a:avLst/>
          </a:prstGeom>
        </p:spPr>
        <p:txBody>
          <a:bodyPr lIns="0" tIns="0" rIns="0" bIns="0" anchor="b"/>
          <a:lstStyle/>
          <a:p>
            <a:r>
              <a:rPr lang="fr-FR" sz="1400" b="0" strike="noStrike" spc="-1">
                <a:solidFill>
                  <a:srgbClr val="000000"/>
                </a:solidFill>
                <a:uFill>
                  <a:solidFill>
                    <a:srgbClr val="FFFFFF"/>
                  </a:solidFill>
                </a:uFill>
                <a:latin typeface="Times New Roman"/>
              </a:rPr>
              <a:t> </a:t>
            </a:r>
          </a:p>
        </p:txBody>
      </p:sp>
      <p:sp>
        <p:nvSpPr>
          <p:cNvPr id="153" name="PlaceHolder 5"/>
          <p:cNvSpPr>
            <a:spLocks noGrp="1"/>
          </p:cNvSpPr>
          <p:nvPr>
            <p:ph type="sldNum"/>
          </p:nvPr>
        </p:nvSpPr>
        <p:spPr>
          <a:xfrm>
            <a:off x="4095330" y="9851748"/>
            <a:ext cx="3139891" cy="518164"/>
          </a:xfrm>
          <a:prstGeom prst="rect">
            <a:avLst/>
          </a:prstGeom>
        </p:spPr>
        <p:txBody>
          <a:bodyPr lIns="0" tIns="0" rIns="0" bIns="0" anchor="b"/>
          <a:lstStyle/>
          <a:p>
            <a:pPr algn="r"/>
            <a:fld id="{B8124104-85F0-4728-BEDC-2C812AC70FFE}" type="slidenum">
              <a:rPr lang="fr-FR" sz="1400" b="0" strike="noStrike" spc="-1">
                <a:solidFill>
                  <a:srgbClr val="000000"/>
                </a:solidFill>
                <a:uFill>
                  <a:solidFill>
                    <a:srgbClr val="FFFFFF"/>
                  </a:solidFill>
                </a:uFill>
                <a:latin typeface="Times New Roman"/>
              </a:rP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619893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26" name="PlaceHolder 2"/>
          <p:cNvSpPr>
            <a:spLocks noGrp="1"/>
          </p:cNvSpPr>
          <p:nvPr>
            <p:ph type="body"/>
          </p:nvPr>
        </p:nvSpPr>
        <p:spPr>
          <a:xfrm>
            <a:off x="457200" y="1604520"/>
            <a:ext cx="8229240" cy="189684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
        <p:nvSpPr>
          <p:cNvPr id="27" name="PlaceHolder 3"/>
          <p:cNvSpPr>
            <a:spLocks noGrp="1"/>
          </p:cNvSpPr>
          <p:nvPr>
            <p:ph type="body"/>
          </p:nvPr>
        </p:nvSpPr>
        <p:spPr>
          <a:xfrm>
            <a:off x="457200" y="3682080"/>
            <a:ext cx="8229240" cy="189684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29" name="PlaceHolder 2"/>
          <p:cNvSpPr>
            <a:spLocks noGrp="1"/>
          </p:cNvSpPr>
          <p:nvPr>
            <p:ph type="body"/>
          </p:nvPr>
        </p:nvSpPr>
        <p:spPr>
          <a:xfrm>
            <a:off x="457200" y="1604520"/>
            <a:ext cx="4015800" cy="189684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
        <p:nvSpPr>
          <p:cNvPr id="30" name="PlaceHolder 3"/>
          <p:cNvSpPr>
            <a:spLocks noGrp="1"/>
          </p:cNvSpPr>
          <p:nvPr>
            <p:ph type="body"/>
          </p:nvPr>
        </p:nvSpPr>
        <p:spPr>
          <a:xfrm>
            <a:off x="4674240" y="1604520"/>
            <a:ext cx="4015800" cy="189684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
        <p:nvSpPr>
          <p:cNvPr id="31" name="PlaceHolder 4"/>
          <p:cNvSpPr>
            <a:spLocks noGrp="1"/>
          </p:cNvSpPr>
          <p:nvPr>
            <p:ph type="body"/>
          </p:nvPr>
        </p:nvSpPr>
        <p:spPr>
          <a:xfrm>
            <a:off x="4674240" y="3682080"/>
            <a:ext cx="4015800" cy="189684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
        <p:nvSpPr>
          <p:cNvPr id="32" name="PlaceHolder 5"/>
          <p:cNvSpPr>
            <a:spLocks noGrp="1"/>
          </p:cNvSpPr>
          <p:nvPr>
            <p:ph type="body"/>
          </p:nvPr>
        </p:nvSpPr>
        <p:spPr>
          <a:xfrm>
            <a:off x="457200" y="3682080"/>
            <a:ext cx="4015800" cy="189684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34" name="PlaceHolder 2"/>
          <p:cNvSpPr>
            <a:spLocks noGrp="1"/>
          </p:cNvSpPr>
          <p:nvPr>
            <p:ph type="body"/>
          </p:nvPr>
        </p:nvSpPr>
        <p:spPr>
          <a:xfrm>
            <a:off x="457200" y="1604520"/>
            <a:ext cx="8229240" cy="397728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
        <p:nvSpPr>
          <p:cNvPr id="35" name="PlaceHolder 3"/>
          <p:cNvSpPr>
            <a:spLocks noGrp="1"/>
          </p:cNvSpPr>
          <p:nvPr>
            <p:ph type="body"/>
          </p:nvPr>
        </p:nvSpPr>
        <p:spPr>
          <a:xfrm>
            <a:off x="457200" y="1604520"/>
            <a:ext cx="8229240" cy="397728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pic>
        <p:nvPicPr>
          <p:cNvPr id="36" name="Image 35"/>
          <p:cNvPicPr/>
          <p:nvPr/>
        </p:nvPicPr>
        <p:blipFill>
          <a:blip r:embed="rId2"/>
          <a:stretch/>
        </p:blipFill>
        <p:spPr>
          <a:xfrm>
            <a:off x="2079000" y="1604520"/>
            <a:ext cx="4984920" cy="3977280"/>
          </a:xfrm>
          <a:prstGeom prst="rect">
            <a:avLst/>
          </a:prstGeom>
          <a:ln>
            <a:noFill/>
          </a:ln>
        </p:spPr>
      </p:pic>
      <p:pic>
        <p:nvPicPr>
          <p:cNvPr id="37" name="Image 36"/>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8229240" cy="397728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9" name="PlaceHolder 2"/>
          <p:cNvSpPr>
            <a:spLocks noGrp="1"/>
          </p:cNvSpPr>
          <p:nvPr>
            <p:ph type="body"/>
          </p:nvPr>
        </p:nvSpPr>
        <p:spPr>
          <a:xfrm>
            <a:off x="457200" y="1604520"/>
            <a:ext cx="4015800" cy="397728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
        <p:nvSpPr>
          <p:cNvPr id="10" name="PlaceHolder 3"/>
          <p:cNvSpPr>
            <a:spLocks noGrp="1"/>
          </p:cNvSpPr>
          <p:nvPr>
            <p:ph type="body"/>
          </p:nvPr>
        </p:nvSpPr>
        <p:spPr>
          <a:xfrm>
            <a:off x="4674240" y="1604520"/>
            <a:ext cx="4015800" cy="397728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4" name="PlaceHolder 2"/>
          <p:cNvSpPr>
            <a:spLocks noGrp="1"/>
          </p:cNvSpPr>
          <p:nvPr>
            <p:ph type="body"/>
          </p:nvPr>
        </p:nvSpPr>
        <p:spPr>
          <a:xfrm>
            <a:off x="457200" y="1604520"/>
            <a:ext cx="4015800" cy="189684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
        <p:nvSpPr>
          <p:cNvPr id="15" name="PlaceHolder 3"/>
          <p:cNvSpPr>
            <a:spLocks noGrp="1"/>
          </p:cNvSpPr>
          <p:nvPr>
            <p:ph type="body"/>
          </p:nvPr>
        </p:nvSpPr>
        <p:spPr>
          <a:xfrm>
            <a:off x="457200" y="3682080"/>
            <a:ext cx="4015800" cy="189684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
        <p:nvSpPr>
          <p:cNvPr id="16" name="PlaceHolder 4"/>
          <p:cNvSpPr>
            <a:spLocks noGrp="1"/>
          </p:cNvSpPr>
          <p:nvPr>
            <p:ph type="body"/>
          </p:nvPr>
        </p:nvSpPr>
        <p:spPr>
          <a:xfrm>
            <a:off x="4674240" y="1604520"/>
            <a:ext cx="4015800" cy="397728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
        <p:nvSpPr>
          <p:cNvPr id="19" name="PlaceHolder 3"/>
          <p:cNvSpPr>
            <a:spLocks noGrp="1"/>
          </p:cNvSpPr>
          <p:nvPr>
            <p:ph type="body"/>
          </p:nvPr>
        </p:nvSpPr>
        <p:spPr>
          <a:xfrm>
            <a:off x="4674240" y="1604520"/>
            <a:ext cx="4015800" cy="189684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
        <p:nvSpPr>
          <p:cNvPr id="20" name="PlaceHolder 4"/>
          <p:cNvSpPr>
            <a:spLocks noGrp="1"/>
          </p:cNvSpPr>
          <p:nvPr>
            <p:ph type="body"/>
          </p:nvPr>
        </p:nvSpPr>
        <p:spPr>
          <a:xfrm>
            <a:off x="4674240" y="3682080"/>
            <a:ext cx="4015800" cy="189684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
        <p:nvSpPr>
          <p:cNvPr id="24" name="PlaceHolder 4"/>
          <p:cNvSpPr>
            <a:spLocks noGrp="1"/>
          </p:cNvSpPr>
          <p:nvPr>
            <p:ph type="body"/>
          </p:nvPr>
        </p:nvSpPr>
        <p:spPr>
          <a:xfrm>
            <a:off x="457200" y="3682080"/>
            <a:ext cx="8229240" cy="1896840"/>
          </a:xfrm>
          <a:prstGeom prst="rect">
            <a:avLst/>
          </a:prstGeom>
        </p:spPr>
        <p:txBody>
          <a:bodyPr lIns="0" tIns="0" rIns="0" bIns="0"/>
          <a:lstStyle/>
          <a:p>
            <a:endParaRPr lang="fr-FR" sz="18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6"/>
          <p:cNvPicPr/>
          <p:nvPr/>
        </p:nvPicPr>
        <p:blipFill>
          <a:blip r:embed="rId14"/>
          <a:stretch/>
        </p:blipFill>
        <p:spPr>
          <a:xfrm>
            <a:off x="140760" y="457200"/>
            <a:ext cx="2531160" cy="1126080"/>
          </a:xfrm>
          <a:prstGeom prst="rect">
            <a:avLst/>
          </a:prstGeom>
          <a:ln>
            <a:noFill/>
          </a:ln>
        </p:spPr>
      </p:pic>
      <p:pic>
        <p:nvPicPr>
          <p:cNvPr id="5" name="Picture 7"/>
          <p:cNvPicPr/>
          <p:nvPr/>
        </p:nvPicPr>
        <p:blipFill>
          <a:blip r:embed="rId15"/>
          <a:stretch/>
        </p:blipFill>
        <p:spPr>
          <a:xfrm>
            <a:off x="134640" y="5935680"/>
            <a:ext cx="8990640" cy="921240"/>
          </a:xfrm>
          <a:prstGeom prst="rect">
            <a:avLst/>
          </a:prstGeom>
          <a:ln>
            <a:noFill/>
          </a:ln>
        </p:spPr>
      </p:pic>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r>
              <a:rPr lang="fr-FR" sz="1800" b="0" strike="noStrike" spc="-1">
                <a:solidFill>
                  <a:srgbClr val="000000"/>
                </a:solidFill>
                <a:uFill>
                  <a:solidFill>
                    <a:srgbClr val="FFFFFF"/>
                  </a:solidFill>
                </a:uFill>
                <a:latin typeface="Arial"/>
              </a:rPr>
              <a:t>Cliquez pour éditer le format du texte-titre</a:t>
            </a: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fr-FR" sz="1800" b="0" strike="noStrike" spc="-1">
                <a:solidFill>
                  <a:srgbClr val="000000"/>
                </a:solidFill>
                <a:uFill>
                  <a:solidFill>
                    <a:srgbClr val="FFFFFF"/>
                  </a:solidFill>
                </a:uFill>
                <a:latin typeface="Arial"/>
              </a:rPr>
              <a:t>Cliquez pour éditer le format du plan de texte</a:t>
            </a:r>
          </a:p>
          <a:p>
            <a:pPr marL="864000" lvl="1" indent="-324000">
              <a:buClr>
                <a:srgbClr val="000000"/>
              </a:buClr>
              <a:buSzPct val="75000"/>
              <a:buFont typeface="Symbol" charset="2"/>
              <a:buChar char=""/>
            </a:pPr>
            <a:r>
              <a:rPr lang="fr-FR" sz="1800" b="0" strike="noStrike" spc="-1">
                <a:solidFill>
                  <a:srgbClr val="000000"/>
                </a:solidFill>
                <a:uFill>
                  <a:solidFill>
                    <a:srgbClr val="FFFFFF"/>
                  </a:solidFill>
                </a:uFill>
                <a:latin typeface="Arial"/>
              </a:rPr>
              <a:t>Second niveau de plan</a:t>
            </a:r>
          </a:p>
          <a:p>
            <a:pPr marL="1296000" lvl="2" indent="-288000">
              <a:buClr>
                <a:srgbClr val="000000"/>
              </a:buClr>
              <a:buSzPct val="45000"/>
              <a:buFont typeface="Wingdings" charset="2"/>
              <a:buChar char=""/>
            </a:pPr>
            <a:r>
              <a:rPr lang="fr-FR" sz="1800" b="0" strike="noStrike" spc="-1">
                <a:solidFill>
                  <a:srgbClr val="000000"/>
                </a:solidFill>
                <a:uFill>
                  <a:solidFill>
                    <a:srgbClr val="FFFFFF"/>
                  </a:solidFill>
                </a:uFill>
                <a:latin typeface="Arial"/>
              </a:rPr>
              <a:t>Troisième niveau de plan</a:t>
            </a:r>
          </a:p>
          <a:p>
            <a:pPr marL="1728000" lvl="3" indent="-216000">
              <a:buClr>
                <a:srgbClr val="000000"/>
              </a:buClr>
              <a:buSzPct val="75000"/>
              <a:buFont typeface="Symbol" charset="2"/>
              <a:buChar char=""/>
            </a:pPr>
            <a:r>
              <a:rPr lang="fr-FR" sz="1800" b="0" strike="noStrike" spc="-1">
                <a:solidFill>
                  <a:srgbClr val="000000"/>
                </a:solidFill>
                <a:uFill>
                  <a:solidFill>
                    <a:srgbClr val="FFFFFF"/>
                  </a:solidFill>
                </a:uFill>
                <a:latin typeface="Arial"/>
              </a:rPr>
              <a:t>Quatrième niveau de plan</a:t>
            </a:r>
          </a:p>
          <a:p>
            <a:pPr marL="2160000" lvl="4" indent="-216000">
              <a:buClr>
                <a:srgbClr val="000000"/>
              </a:buClr>
              <a:buSzPct val="45000"/>
              <a:buFont typeface="Wingdings" charset="2"/>
              <a:buChar char=""/>
            </a:pPr>
            <a:r>
              <a:rPr lang="fr-FR" sz="2000" b="0" strike="noStrike" spc="-1">
                <a:solidFill>
                  <a:srgbClr val="000000"/>
                </a:solidFill>
                <a:uFill>
                  <a:solidFill>
                    <a:srgbClr val="FFFFFF"/>
                  </a:solidFill>
                </a:uFill>
                <a:latin typeface="Arial"/>
              </a:rPr>
              <a:t>Cinquième niveau de plan</a:t>
            </a:r>
          </a:p>
          <a:p>
            <a:pPr marL="2592000" lvl="5" indent="-216000">
              <a:buClr>
                <a:srgbClr val="000000"/>
              </a:buClr>
              <a:buSzPct val="45000"/>
              <a:buFont typeface="Wingdings" charset="2"/>
              <a:buChar char=""/>
            </a:pPr>
            <a:r>
              <a:rPr lang="fr-FR" sz="2000" b="0" strike="noStrike" spc="-1">
                <a:solidFill>
                  <a:srgbClr val="000000"/>
                </a:solidFill>
                <a:uFill>
                  <a:solidFill>
                    <a:srgbClr val="FFFFFF"/>
                  </a:solidFill>
                </a:uFill>
                <a:latin typeface="Arial"/>
              </a:rPr>
              <a:t>Sixième niveau de plan</a:t>
            </a:r>
          </a:p>
          <a:p>
            <a:pPr marL="3024000" lvl="6" indent="-216000">
              <a:buClr>
                <a:srgbClr val="000000"/>
              </a:buClr>
              <a:buSzPct val="45000"/>
              <a:buFont typeface="Wingdings" charset="2"/>
              <a:buChar char=""/>
            </a:pPr>
            <a:r>
              <a:rPr lang="fr-FR" sz="2000" b="0" strike="noStrike" spc="-1">
                <a:solidFill>
                  <a:srgbClr val="000000"/>
                </a:solidFill>
                <a:uFill>
                  <a:solidFill>
                    <a:srgbClr val="FFFFFF"/>
                  </a:solidFill>
                </a:u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p:nvPr>
        </p:nvSpPr>
        <p:spPr>
          <a:xfrm>
            <a:off x="457200" y="548680"/>
            <a:ext cx="8229240" cy="3977280"/>
          </a:xfrm>
        </p:spPr>
        <p:txBody>
          <a:bodyPr/>
          <a:lstStyle/>
          <a:p>
            <a:pPr algn="ctr"/>
            <a:r>
              <a:rPr lang="fr-FR" sz="3200" b="1" dirty="0">
                <a:solidFill>
                  <a:srgbClr val="0070C0"/>
                </a:solidFill>
                <a:latin typeface="Trebuchet MS" panose="020B0603020202020204" pitchFamily="34" charset="0"/>
              </a:rPr>
              <a:t>SIG &amp; Accessibilité</a:t>
            </a:r>
          </a:p>
          <a:p>
            <a:pPr algn="ctr"/>
            <a:r>
              <a:rPr lang="fr-FR" sz="3200" b="1" dirty="0">
                <a:solidFill>
                  <a:srgbClr val="0070C0"/>
                </a:solidFill>
                <a:latin typeface="Trebuchet MS" panose="020B0603020202020204" pitchFamily="34" charset="0"/>
              </a:rPr>
              <a:t>Gouvernance du projet</a:t>
            </a:r>
            <a:endParaRPr lang="fr-FR" sz="1400" b="1" dirty="0">
              <a:solidFill>
                <a:srgbClr val="0070C0"/>
              </a:solidFill>
              <a:latin typeface="Trebuchet MS" panose="020B0603020202020204" pitchFamily="34" charset="0"/>
            </a:endParaRPr>
          </a:p>
          <a:p>
            <a:pPr algn="ctr"/>
            <a:endParaRPr lang="fr-FR" sz="2800" b="1" dirty="0">
              <a:solidFill>
                <a:srgbClr val="0070C0"/>
              </a:solidFill>
              <a:latin typeface="Trebuchet MS" panose="020B0603020202020204" pitchFamily="34" charset="0"/>
            </a:endParaRPr>
          </a:p>
        </p:txBody>
      </p:sp>
      <p:sp>
        <p:nvSpPr>
          <p:cNvPr id="4" name="Espace réservé du pied de page 3"/>
          <p:cNvSpPr txBox="1">
            <a:spLocks/>
          </p:cNvSpPr>
          <p:nvPr/>
        </p:nvSpPr>
        <p:spPr>
          <a:xfrm>
            <a:off x="2701602" y="6309320"/>
            <a:ext cx="5326782"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i="1" dirty="0">
                <a:solidFill>
                  <a:schemeClr val="bg1">
                    <a:lumMod val="65000"/>
                  </a:schemeClr>
                </a:solidFill>
              </a:rPr>
              <a:t>SIG &amp; Accessibilité - Gouvernance</a:t>
            </a:r>
          </a:p>
        </p:txBody>
      </p:sp>
      <p:pic>
        <p:nvPicPr>
          <p:cNvPr id="7" name="Image 6">
            <a:extLst>
              <a:ext uri="{FF2B5EF4-FFF2-40B4-BE49-F238E27FC236}">
                <a16:creationId xmlns:a16="http://schemas.microsoft.com/office/drawing/2014/main" id="{020E24CA-4F57-471F-8DBF-5C405AB8B2EF}"/>
              </a:ext>
            </a:extLst>
          </p:cNvPr>
          <p:cNvPicPr>
            <a:picLocks noChangeAspect="1"/>
          </p:cNvPicPr>
          <p:nvPr/>
        </p:nvPicPr>
        <p:blipFill>
          <a:blip r:embed="rId2"/>
          <a:stretch>
            <a:fillRect/>
          </a:stretch>
        </p:blipFill>
        <p:spPr>
          <a:xfrm>
            <a:off x="1973659" y="3356992"/>
            <a:ext cx="5196322" cy="2465847"/>
          </a:xfrm>
          <a:prstGeom prst="rect">
            <a:avLst/>
          </a:prstGeom>
        </p:spPr>
      </p:pic>
      <p:pic>
        <p:nvPicPr>
          <p:cNvPr id="8" name="Picture 2">
            <a:extLst>
              <a:ext uri="{FF2B5EF4-FFF2-40B4-BE49-F238E27FC236}">
                <a16:creationId xmlns:a16="http://schemas.microsoft.com/office/drawing/2014/main" id="{0F0B7EF1-A830-4ADE-BEC4-F6DE479FEE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3555"/>
            <a:ext cx="1763524" cy="1070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33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7784" y="404664"/>
            <a:ext cx="8229240" cy="1144800"/>
          </a:xfrm>
        </p:spPr>
        <p:txBody>
          <a:bodyPr/>
          <a:lstStyle/>
          <a:p>
            <a:r>
              <a:rPr lang="fr-FR" sz="2400" b="1" dirty="0">
                <a:solidFill>
                  <a:srgbClr val="0070C0"/>
                </a:solidFill>
              </a:rPr>
              <a:t>LE CAS D’UN EPCI sans compétence voirie</a:t>
            </a:r>
          </a:p>
        </p:txBody>
      </p:sp>
      <p:sp>
        <p:nvSpPr>
          <p:cNvPr id="4" name="Rectangle 3"/>
          <p:cNvSpPr/>
          <p:nvPr/>
        </p:nvSpPr>
        <p:spPr>
          <a:xfrm>
            <a:off x="1043608" y="1656400"/>
            <a:ext cx="7416824" cy="3785652"/>
          </a:xfrm>
          <a:prstGeom prst="rect">
            <a:avLst/>
          </a:prstGeom>
        </p:spPr>
        <p:txBody>
          <a:bodyPr wrap="square">
            <a:spAutoFit/>
          </a:bodyPr>
          <a:lstStyle/>
          <a:p>
            <a:pPr marL="342900" indent="-342900">
              <a:buFont typeface="Wingdings" panose="05000000000000000000" pitchFamily="2" charset="2"/>
              <a:buChar char="ü"/>
            </a:pPr>
            <a:r>
              <a:rPr lang="fr-FR" sz="2000" dirty="0">
                <a:latin typeface="Trebuchet MS" panose="020B0603020202020204" pitchFamily="34" charset="0"/>
              </a:rPr>
              <a:t>2009 : études et diagnostics complets menés pour dresser un constat de l’état d’accessibilité du territoire.</a:t>
            </a:r>
          </a:p>
          <a:p>
            <a:pPr marL="342900" indent="-342900">
              <a:buFont typeface="Wingdings" panose="05000000000000000000" pitchFamily="2" charset="2"/>
              <a:buChar char="ü"/>
            </a:pPr>
            <a:endParaRPr lang="fr-FR" sz="2000" i="1" dirty="0">
              <a:latin typeface="Trebuchet MS" panose="020B0603020202020204" pitchFamily="34" charset="0"/>
            </a:endParaRPr>
          </a:p>
          <a:p>
            <a:pPr marL="342900" indent="-342900">
              <a:buFont typeface="Wingdings" panose="05000000000000000000" pitchFamily="2" charset="2"/>
              <a:buChar char="ü"/>
            </a:pPr>
            <a:r>
              <a:rPr lang="fr-FR" sz="2000" i="1" dirty="0">
                <a:latin typeface="Trebuchet MS" panose="020B0603020202020204" pitchFamily="34" charset="0"/>
              </a:rPr>
              <a:t>Création d’une commission intercommunale pour l’accessibilité (CIA)</a:t>
            </a:r>
          </a:p>
          <a:p>
            <a:pPr marL="800100" lvl="1" indent="-342900">
              <a:buFont typeface="Wingdings" panose="05000000000000000000" pitchFamily="2" charset="2"/>
              <a:buChar char="§"/>
            </a:pPr>
            <a:r>
              <a:rPr lang="fr-FR" sz="2000" dirty="0">
                <a:latin typeface="Trebuchet MS" panose="020B0603020202020204" pitchFamily="34" charset="0"/>
              </a:rPr>
              <a:t>Suivi des travaux.</a:t>
            </a:r>
          </a:p>
          <a:p>
            <a:pPr marL="800100" lvl="1" indent="-342900">
              <a:buFont typeface="Wingdings" panose="05000000000000000000" pitchFamily="2" charset="2"/>
              <a:buChar char="§"/>
            </a:pPr>
            <a:r>
              <a:rPr lang="fr-FR" sz="2000" dirty="0">
                <a:latin typeface="Trebuchet MS" panose="020B0603020202020204" pitchFamily="34" charset="0"/>
              </a:rPr>
              <a:t>Liste des établissements recevant du public</a:t>
            </a:r>
          </a:p>
          <a:p>
            <a:pPr marL="800100" lvl="1" indent="-342900">
              <a:buFont typeface="Wingdings" panose="05000000000000000000" pitchFamily="2" charset="2"/>
              <a:buChar char="§"/>
            </a:pPr>
            <a:r>
              <a:rPr lang="fr-FR" sz="2000" dirty="0">
                <a:latin typeface="Trebuchet MS" panose="020B0603020202020204" pitchFamily="34" charset="0"/>
              </a:rPr>
              <a:t>Mise en place d’un groupe de travail.</a:t>
            </a:r>
          </a:p>
          <a:p>
            <a:pPr marL="800100" lvl="1" indent="-342900">
              <a:buFont typeface="Wingdings" panose="05000000000000000000" pitchFamily="2" charset="2"/>
              <a:buChar char="§"/>
            </a:pPr>
            <a:r>
              <a:rPr lang="fr-FR" sz="2000" dirty="0">
                <a:latin typeface="Trebuchet MS" panose="020B0603020202020204" pitchFamily="34" charset="0"/>
              </a:rPr>
              <a:t>Recenser, centraliser, visualiser, mettre à jour les informations géographiques.</a:t>
            </a:r>
          </a:p>
          <a:p>
            <a:pPr marL="800100" lvl="1" indent="-342900">
              <a:buFont typeface="Wingdings" panose="05000000000000000000" pitchFamily="2" charset="2"/>
              <a:buChar char="§"/>
            </a:pPr>
            <a:r>
              <a:rPr lang="fr-FR" sz="2000" dirty="0">
                <a:latin typeface="Trebuchet MS" panose="020B0603020202020204" pitchFamily="34" charset="0"/>
              </a:rPr>
              <a:t>Un réseau de référents dans les communes.</a:t>
            </a:r>
          </a:p>
          <a:p>
            <a:endParaRPr lang="fr-FR" sz="2000" dirty="0">
              <a:latin typeface="Trebuchet MS" panose="020B0603020202020204" pitchFamily="34" charset="0"/>
            </a:endParaRPr>
          </a:p>
        </p:txBody>
      </p:sp>
      <p:sp>
        <p:nvSpPr>
          <p:cNvPr id="3" name="ZoneTexte 2">
            <a:extLst>
              <a:ext uri="{FF2B5EF4-FFF2-40B4-BE49-F238E27FC236}">
                <a16:creationId xmlns:a16="http://schemas.microsoft.com/office/drawing/2014/main" id="{0DCF3266-14CE-4FC9-A41A-098EA4262FE7}"/>
              </a:ext>
            </a:extLst>
          </p:cNvPr>
          <p:cNvSpPr txBox="1"/>
          <p:nvPr/>
        </p:nvSpPr>
        <p:spPr>
          <a:xfrm>
            <a:off x="528713" y="5442052"/>
            <a:ext cx="8086573" cy="461665"/>
          </a:xfrm>
          <a:prstGeom prst="rect">
            <a:avLst/>
          </a:prstGeom>
          <a:noFill/>
        </p:spPr>
        <p:txBody>
          <a:bodyPr wrap="none" rtlCol="0">
            <a:spAutoFit/>
          </a:bodyPr>
          <a:lstStyle/>
          <a:p>
            <a:r>
              <a:rPr lang="fr-FR" sz="1200" dirty="0"/>
              <a:t>INFORMER LE MIEUX POSSIBLE LES PERSONNES EN SITUATION DE HANDICAP DU DEGRE D’AUTONOMIE</a:t>
            </a:r>
          </a:p>
          <a:p>
            <a:pPr algn="ctr"/>
            <a:r>
              <a:rPr lang="fr-FR" sz="1200" dirty="0"/>
              <a:t>DE LEURS DEPLACEMENTS</a:t>
            </a:r>
            <a:endParaRPr lang="fr-FR" sz="1400" dirty="0"/>
          </a:p>
        </p:txBody>
      </p:sp>
    </p:spTree>
    <p:extLst>
      <p:ext uri="{BB962C8B-B14F-4D97-AF65-F5344CB8AC3E}">
        <p14:creationId xmlns:p14="http://schemas.microsoft.com/office/powerpoint/2010/main" val="302482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38F814B-1739-4360-B80A-6FB6A1257F85}"/>
              </a:ext>
            </a:extLst>
          </p:cNvPr>
          <p:cNvSpPr>
            <a:spLocks noChangeArrowheads="1"/>
          </p:cNvSpPr>
          <p:nvPr/>
        </p:nvSpPr>
        <p:spPr bwMode="auto">
          <a:xfrm>
            <a:off x="2051720" y="22048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25" name="Picture 1">
            <a:extLst>
              <a:ext uri="{FF2B5EF4-FFF2-40B4-BE49-F238E27FC236}">
                <a16:creationId xmlns:a16="http://schemas.microsoft.com/office/drawing/2014/main" id="{2D808E37-A20E-4B18-9EEC-58DC03973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239" y="1628758"/>
            <a:ext cx="6407522" cy="43800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C6646C8-E0EC-4A55-A2DF-9E66AEAEA1DE}"/>
              </a:ext>
            </a:extLst>
          </p:cNvPr>
          <p:cNvSpPr/>
          <p:nvPr/>
        </p:nvSpPr>
        <p:spPr>
          <a:xfrm>
            <a:off x="107504" y="476672"/>
            <a:ext cx="2448272" cy="1152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76015D33-B2FC-4BE4-BAE0-0944A91EE869}"/>
              </a:ext>
            </a:extLst>
          </p:cNvPr>
          <p:cNvSpPr/>
          <p:nvPr/>
        </p:nvSpPr>
        <p:spPr>
          <a:xfrm>
            <a:off x="215516" y="334036"/>
            <a:ext cx="8712968" cy="1077218"/>
          </a:xfrm>
          <a:prstGeom prst="rect">
            <a:avLst/>
          </a:prstGeom>
        </p:spPr>
        <p:txBody>
          <a:bodyPr wrap="square">
            <a:spAutoFit/>
          </a:bodyPr>
          <a:lstStyle/>
          <a:p>
            <a:pPr algn="just">
              <a:spcBef>
                <a:spcPts val="1200"/>
              </a:spcBef>
              <a:spcAft>
                <a:spcPts val="1200"/>
              </a:spcAft>
            </a:pPr>
            <a:r>
              <a:rPr lang="fr-FR" sz="1600" dirty="0">
                <a:solidFill>
                  <a:srgbClr val="000000"/>
                </a:solidFill>
                <a:latin typeface="Arial" panose="020B0604020202020204" pitchFamily="34" charset="0"/>
                <a:ea typeface="Times New Roman" panose="02020603050405020304" pitchFamily="18" charset="0"/>
              </a:rPr>
              <a:t>Dans ce cadre, la CIA de Lorient Agglomération, appuyée par le conseil communautaire et les différents services, a décidé de mettre en place un outil numérique pertinent et innovant offrant la possibilité de visualiser efficacement la cartographie de l’accessibilité de toute la chaîne de déplacement sur l’ensemble du territoire. La méthodologie mise en œuvre a été la suivante : </a:t>
            </a:r>
            <a:endParaRPr lang="fr-F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086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E83685-491E-45F7-8DF3-FE81ACD0EA56}"/>
              </a:ext>
            </a:extLst>
          </p:cNvPr>
          <p:cNvSpPr/>
          <p:nvPr/>
        </p:nvSpPr>
        <p:spPr>
          <a:xfrm>
            <a:off x="1043608" y="1656400"/>
            <a:ext cx="7416824" cy="4339650"/>
          </a:xfrm>
          <a:prstGeom prst="rect">
            <a:avLst/>
          </a:prstGeom>
        </p:spPr>
        <p:txBody>
          <a:bodyPr wrap="square">
            <a:spAutoFit/>
          </a:bodyPr>
          <a:lstStyle/>
          <a:p>
            <a:pPr marL="342900" indent="-342900">
              <a:buFont typeface="Wingdings" panose="05000000000000000000" pitchFamily="2" charset="2"/>
              <a:buChar char="ü"/>
            </a:pPr>
            <a:endParaRPr lang="fr-FR" sz="2000" dirty="0">
              <a:latin typeface="Trebuchet MS" panose="020B0603020202020204" pitchFamily="34" charset="0"/>
            </a:endParaRPr>
          </a:p>
          <a:p>
            <a:pPr marL="342900" indent="-342900">
              <a:buFont typeface="Wingdings" panose="05000000000000000000" pitchFamily="2" charset="2"/>
              <a:buChar char="ü"/>
            </a:pPr>
            <a:r>
              <a:rPr lang="fr-FR" sz="2000" i="1" dirty="0">
                <a:latin typeface="Trebuchet MS" panose="020B0603020202020204" pitchFamily="34" charset="0"/>
              </a:rPr>
              <a:t>Une base de données </a:t>
            </a:r>
            <a:r>
              <a:rPr lang="fr-FR" sz="2000" i="1" dirty="0" err="1">
                <a:latin typeface="Trebuchet MS" panose="020B0603020202020204" pitchFamily="34" charset="0"/>
              </a:rPr>
              <a:t>PostGRE</a:t>
            </a:r>
            <a:r>
              <a:rPr lang="fr-FR" sz="2000" i="1" dirty="0">
                <a:latin typeface="Trebuchet MS" panose="020B0603020202020204" pitchFamily="34" charset="0"/>
              </a:rPr>
              <a:t>/</a:t>
            </a:r>
            <a:r>
              <a:rPr lang="fr-FR" sz="2000" i="1" dirty="0" err="1">
                <a:latin typeface="Trebuchet MS" panose="020B0603020202020204" pitchFamily="34" charset="0"/>
              </a:rPr>
              <a:t>PostGIS</a:t>
            </a:r>
            <a:r>
              <a:rPr lang="fr-FR" sz="2000" i="1" dirty="0">
                <a:latin typeface="Trebuchet MS" panose="020B0603020202020204" pitchFamily="34" charset="0"/>
              </a:rPr>
              <a:t>.</a:t>
            </a:r>
          </a:p>
          <a:p>
            <a:pPr marL="342900" indent="-342900">
              <a:buFont typeface="Wingdings" panose="05000000000000000000" pitchFamily="2" charset="2"/>
              <a:buChar char="ü"/>
            </a:pPr>
            <a:r>
              <a:rPr lang="fr-FR" sz="2000" i="1" dirty="0">
                <a:latin typeface="Trebuchet MS" panose="020B0603020202020204" pitchFamily="34" charset="0"/>
              </a:rPr>
              <a:t>Conception d’un modèle de données pour stocker les informations géographiques.</a:t>
            </a:r>
          </a:p>
          <a:p>
            <a:pPr marL="342900" indent="-342900">
              <a:buFont typeface="Wingdings" panose="05000000000000000000" pitchFamily="2" charset="2"/>
              <a:buChar char="ü"/>
            </a:pPr>
            <a:r>
              <a:rPr lang="fr-FR" sz="2000" i="1" dirty="0">
                <a:latin typeface="Trebuchet MS" panose="020B0603020202020204" pitchFamily="34" charset="0"/>
              </a:rPr>
              <a:t>Réalisation d’un graphe de Cheminement.</a:t>
            </a:r>
          </a:p>
          <a:p>
            <a:pPr marL="342900" indent="-342900">
              <a:buFont typeface="Wingdings" panose="05000000000000000000" pitchFamily="2" charset="2"/>
              <a:buChar char="ü"/>
            </a:pPr>
            <a:r>
              <a:rPr lang="fr-FR" sz="2000" i="1" dirty="0">
                <a:latin typeface="Trebuchet MS" panose="020B0603020202020204" pitchFamily="34" charset="0"/>
              </a:rPr>
              <a:t>Développement d’une application cartographique web pour faciliter les remontées d’informations.</a:t>
            </a:r>
          </a:p>
          <a:p>
            <a:pPr marL="342900" indent="-342900">
              <a:buFont typeface="Wingdings" panose="05000000000000000000" pitchFamily="2" charset="2"/>
              <a:buChar char="ü"/>
            </a:pPr>
            <a:r>
              <a:rPr lang="fr-FR" sz="2000" i="1" dirty="0">
                <a:latin typeface="Trebuchet MS" panose="020B0603020202020204" pitchFamily="34" charset="0"/>
              </a:rPr>
              <a:t>Animer le réseau des référents SIG/ACCESSIBILITE.</a:t>
            </a:r>
          </a:p>
          <a:p>
            <a:pPr marL="342900" indent="-342900" algn="just">
              <a:buFont typeface="Wingdings" panose="05000000000000000000" pitchFamily="2" charset="2"/>
              <a:buChar char="ü"/>
            </a:pPr>
            <a:endParaRPr lang="fr-FR" sz="2000" i="1" dirty="0">
              <a:latin typeface="Trebuchet MS" panose="020B0603020202020204" pitchFamily="34" charset="0"/>
            </a:endParaRPr>
          </a:p>
          <a:p>
            <a:pPr algn="just"/>
            <a:r>
              <a:rPr lang="fr-FR" sz="1600" i="1" dirty="0"/>
              <a:t>Cette carte en ligne est le résultat d’une volonté politique concrétisée par un travail collaboratif entre les membres de la CIA pour les travaux de </a:t>
            </a:r>
            <a:r>
              <a:rPr lang="fr-FR" sz="1600" i="1" dirty="0" err="1"/>
              <a:t>critérisation</a:t>
            </a:r>
            <a:r>
              <a:rPr lang="fr-FR" sz="1600" i="1" dirty="0"/>
              <a:t> et de référencement de données, l’équipe du Système d’information géographique pour la constitution de la base de données et la méthode de restitution ainsi que de la direction des systèmes d’information pour le développement des fonctionnalités. </a:t>
            </a:r>
            <a:endParaRPr lang="fr-FR" sz="1600" i="1" dirty="0">
              <a:latin typeface="Trebuchet MS" panose="020B0603020202020204" pitchFamily="34" charset="0"/>
            </a:endParaRPr>
          </a:p>
        </p:txBody>
      </p:sp>
      <p:sp>
        <p:nvSpPr>
          <p:cNvPr id="7" name="Titre 1">
            <a:extLst>
              <a:ext uri="{FF2B5EF4-FFF2-40B4-BE49-F238E27FC236}">
                <a16:creationId xmlns:a16="http://schemas.microsoft.com/office/drawing/2014/main" id="{F1C3A5F5-E08F-4E62-86C1-68A781783AA4}"/>
              </a:ext>
            </a:extLst>
          </p:cNvPr>
          <p:cNvSpPr>
            <a:spLocks noGrp="1"/>
          </p:cNvSpPr>
          <p:nvPr>
            <p:ph type="title"/>
          </p:nvPr>
        </p:nvSpPr>
        <p:spPr>
          <a:xfrm>
            <a:off x="2627784" y="404664"/>
            <a:ext cx="8229240" cy="1144800"/>
          </a:xfrm>
        </p:spPr>
        <p:txBody>
          <a:bodyPr/>
          <a:lstStyle/>
          <a:p>
            <a:r>
              <a:rPr lang="fr-FR" sz="2400" b="1" dirty="0">
                <a:solidFill>
                  <a:srgbClr val="0070C0"/>
                </a:solidFill>
              </a:rPr>
              <a:t>LES PREREQUIS SIG EN 2010</a:t>
            </a:r>
          </a:p>
        </p:txBody>
      </p:sp>
    </p:spTree>
    <p:extLst>
      <p:ext uri="{BB962C8B-B14F-4D97-AF65-F5344CB8AC3E}">
        <p14:creationId xmlns:p14="http://schemas.microsoft.com/office/powerpoint/2010/main" val="2816969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6"/>
          <p:cNvSpPr txBox="1">
            <a:spLocks/>
          </p:cNvSpPr>
          <p:nvPr/>
        </p:nvSpPr>
        <p:spPr>
          <a:xfrm>
            <a:off x="683568" y="692696"/>
            <a:ext cx="11408939" cy="4660900"/>
          </a:xfrm>
          <a:prstGeom prst="rect">
            <a:avLst/>
          </a:prstGeom>
        </p:spPr>
        <p:txBody>
          <a:bodyPr/>
          <a:lstStyle/>
          <a:p>
            <a:r>
              <a:rPr lang="fr-FR" kern="0" dirty="0">
                <a:solidFill>
                  <a:srgbClr val="0070C0"/>
                </a:solidFill>
              </a:rPr>
              <a:t>		</a:t>
            </a:r>
            <a:r>
              <a:rPr lang="fr-FR" sz="1400" b="1" kern="0" dirty="0">
                <a:solidFill>
                  <a:srgbClr val="0070C0"/>
                </a:solidFill>
              </a:rPr>
              <a:t>Lorient Agglomération - Secteur Gare</a:t>
            </a:r>
          </a:p>
          <a:p>
            <a:pPr marL="0" lvl="1"/>
            <a:r>
              <a:rPr lang="fr-FR" sz="1400" b="1" kern="0" dirty="0">
                <a:solidFill>
                  <a:srgbClr val="0070C0"/>
                </a:solidFill>
              </a:rPr>
              <a:t>		Médiathèque François Mitterrand</a:t>
            </a:r>
          </a:p>
          <a:p>
            <a:pPr marL="0" lvl="1"/>
            <a:r>
              <a:rPr lang="fr-FR" sz="1400" b="1" kern="0" dirty="0">
                <a:solidFill>
                  <a:srgbClr val="0070C0"/>
                </a:solidFill>
              </a:rPr>
              <a:t>		Gare de Lorient</a:t>
            </a:r>
          </a:p>
          <a:p>
            <a:pPr marL="0" lvl="1"/>
            <a:r>
              <a:rPr lang="fr-FR" sz="1400" b="1" kern="0" dirty="0">
                <a:solidFill>
                  <a:srgbClr val="0070C0"/>
                </a:solidFill>
              </a:rPr>
              <a:t>		Esplanade de la gare</a:t>
            </a:r>
          </a:p>
          <a:p>
            <a:pPr marL="0" lvl="1"/>
            <a:r>
              <a:rPr lang="fr-FR" sz="1400" b="1" kern="0" dirty="0">
                <a:solidFill>
                  <a:srgbClr val="0070C0"/>
                </a:solidFill>
              </a:rPr>
              <a:t>		Pôle Multimodal</a:t>
            </a:r>
          </a:p>
          <a:p>
            <a:pPr marL="0" lvl="1"/>
            <a:endParaRPr lang="fr-FR" kern="0" dirty="0">
              <a:solidFill>
                <a:srgbClr val="0070C0"/>
              </a:solidFill>
            </a:endParaRPr>
          </a:p>
          <a:p>
            <a:pPr marL="0" lvl="1"/>
            <a:endParaRPr lang="fr-FR" kern="0" dirty="0">
              <a:solidFill>
                <a:srgbClr val="0070C0"/>
              </a:solidFill>
            </a:endParaRPr>
          </a:p>
        </p:txBody>
      </p:sp>
      <p:pic>
        <p:nvPicPr>
          <p:cNvPr id="5" name="Image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32736" t="54527" r="34727" b="14826"/>
          <a:stretch/>
        </p:blipFill>
        <p:spPr>
          <a:xfrm>
            <a:off x="5796136" y="332655"/>
            <a:ext cx="3135440" cy="2085891"/>
          </a:xfrm>
          <a:prstGeom prst="rect">
            <a:avLst/>
          </a:prstGeom>
        </p:spPr>
      </p:pic>
      <p:pic>
        <p:nvPicPr>
          <p:cNvPr id="2" name="Image 1">
            <a:extLst>
              <a:ext uri="{FF2B5EF4-FFF2-40B4-BE49-F238E27FC236}">
                <a16:creationId xmlns:a16="http://schemas.microsoft.com/office/drawing/2014/main" id="{B92EA21B-EAE3-4A95-8674-32C0AEB9A613}"/>
              </a:ext>
            </a:extLst>
          </p:cNvPr>
          <p:cNvPicPr>
            <a:picLocks noChangeAspect="1"/>
          </p:cNvPicPr>
          <p:nvPr/>
        </p:nvPicPr>
        <p:blipFill>
          <a:blip r:embed="rId4"/>
          <a:stretch>
            <a:fillRect/>
          </a:stretch>
        </p:blipFill>
        <p:spPr>
          <a:xfrm>
            <a:off x="671735" y="2204864"/>
            <a:ext cx="7704856" cy="3653476"/>
          </a:xfrm>
          <a:prstGeom prst="rect">
            <a:avLst/>
          </a:prstGeom>
        </p:spPr>
      </p:pic>
    </p:spTree>
    <p:extLst>
      <p:ext uri="{BB962C8B-B14F-4D97-AF65-F5344CB8AC3E}">
        <p14:creationId xmlns:p14="http://schemas.microsoft.com/office/powerpoint/2010/main" val="370368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C5E523C-C5AA-4249-B11F-4640E11EEA11}"/>
              </a:ext>
            </a:extLst>
          </p:cNvPr>
          <p:cNvSpPr>
            <a:spLocks noGrp="1"/>
          </p:cNvSpPr>
          <p:nvPr>
            <p:ph type="title"/>
          </p:nvPr>
        </p:nvSpPr>
        <p:spPr>
          <a:xfrm>
            <a:off x="2483768" y="404664"/>
            <a:ext cx="8229240" cy="1144800"/>
          </a:xfrm>
        </p:spPr>
        <p:txBody>
          <a:bodyPr/>
          <a:lstStyle/>
          <a:p>
            <a:r>
              <a:rPr lang="fr-FR" sz="2400" b="1" dirty="0">
                <a:solidFill>
                  <a:srgbClr val="0070C0"/>
                </a:solidFill>
              </a:rPr>
              <a:t>LES DONNEES NECESSAIRES A QUALIFIER</a:t>
            </a:r>
          </a:p>
        </p:txBody>
      </p:sp>
      <p:sp>
        <p:nvSpPr>
          <p:cNvPr id="5" name="Rectangle 4">
            <a:extLst>
              <a:ext uri="{FF2B5EF4-FFF2-40B4-BE49-F238E27FC236}">
                <a16:creationId xmlns:a16="http://schemas.microsoft.com/office/drawing/2014/main" id="{259702AC-E150-4580-89E9-B50FAD0B7AA3}"/>
              </a:ext>
            </a:extLst>
          </p:cNvPr>
          <p:cNvSpPr/>
          <p:nvPr/>
        </p:nvSpPr>
        <p:spPr>
          <a:xfrm>
            <a:off x="1043608" y="1656400"/>
            <a:ext cx="7416824" cy="2554545"/>
          </a:xfrm>
          <a:prstGeom prst="rect">
            <a:avLst/>
          </a:prstGeom>
        </p:spPr>
        <p:txBody>
          <a:bodyPr wrap="square">
            <a:spAutoFit/>
          </a:bodyPr>
          <a:lstStyle/>
          <a:p>
            <a:pPr marL="342900" indent="-342900">
              <a:buFont typeface="Wingdings" panose="05000000000000000000" pitchFamily="2" charset="2"/>
              <a:buChar char="ü"/>
            </a:pPr>
            <a:endParaRPr lang="fr-FR" sz="2000" dirty="0">
              <a:latin typeface="Trebuchet MS" panose="020B0603020202020204" pitchFamily="34" charset="0"/>
            </a:endParaRPr>
          </a:p>
          <a:p>
            <a:pPr marL="342900" indent="-342900">
              <a:buFont typeface="Wingdings" panose="05000000000000000000" pitchFamily="2" charset="2"/>
              <a:buChar char="ü"/>
            </a:pPr>
            <a:r>
              <a:rPr lang="fr-FR" sz="2000" i="1" dirty="0">
                <a:latin typeface="Trebuchet MS" panose="020B0603020202020204" pitchFamily="34" charset="0"/>
              </a:rPr>
              <a:t>Un référentiel voirie-adresse.</a:t>
            </a:r>
          </a:p>
          <a:p>
            <a:pPr marL="342900" indent="-342900">
              <a:buFont typeface="Wingdings" panose="05000000000000000000" pitchFamily="2" charset="2"/>
              <a:buChar char="ü"/>
            </a:pPr>
            <a:r>
              <a:rPr lang="fr-FR" sz="2000" i="1" dirty="0">
                <a:latin typeface="Trebuchet MS" panose="020B0603020202020204" pitchFamily="34" charset="0"/>
              </a:rPr>
              <a:t>Un référentiel des points d’intérêts (équipements, ERP, toilettes publiques…).</a:t>
            </a:r>
          </a:p>
          <a:p>
            <a:pPr marL="342900" indent="-342900">
              <a:buFont typeface="Wingdings" panose="05000000000000000000" pitchFamily="2" charset="2"/>
              <a:buChar char="ü"/>
            </a:pPr>
            <a:r>
              <a:rPr lang="fr-FR" sz="2000" i="1" dirty="0">
                <a:latin typeface="Trebuchet MS" panose="020B0603020202020204" pitchFamily="34" charset="0"/>
              </a:rPr>
              <a:t>Réalisation d’un graphe de Cheminement.</a:t>
            </a:r>
          </a:p>
          <a:p>
            <a:pPr marL="342900" indent="-342900">
              <a:buFont typeface="Wingdings" panose="05000000000000000000" pitchFamily="2" charset="2"/>
              <a:buChar char="ü"/>
            </a:pPr>
            <a:r>
              <a:rPr lang="fr-FR" sz="2000" i="1" dirty="0">
                <a:latin typeface="Trebuchet MS" panose="020B0603020202020204" pitchFamily="34" charset="0"/>
              </a:rPr>
              <a:t>Les points d’arrêts et quai bus.</a:t>
            </a:r>
          </a:p>
          <a:p>
            <a:pPr marL="342900" indent="-342900">
              <a:buFont typeface="Wingdings" panose="05000000000000000000" pitchFamily="2" charset="2"/>
              <a:buChar char="ü"/>
            </a:pPr>
            <a:r>
              <a:rPr lang="fr-FR" sz="2000" i="1" dirty="0">
                <a:latin typeface="Trebuchet MS" panose="020B0603020202020204" pitchFamily="34" charset="0"/>
              </a:rPr>
              <a:t>Un graphe de cheminement caractérisant 10 populations.</a:t>
            </a:r>
          </a:p>
          <a:p>
            <a:pPr marL="342900" indent="-342900">
              <a:buFont typeface="Wingdings" panose="05000000000000000000" pitchFamily="2" charset="2"/>
              <a:buChar char="ü"/>
            </a:pPr>
            <a:r>
              <a:rPr lang="fr-FR" sz="2000" i="1" dirty="0">
                <a:latin typeface="Trebuchet MS" panose="020B0603020202020204" pitchFamily="34" charset="0"/>
              </a:rPr>
              <a:t>Les stationnements PMR.</a:t>
            </a:r>
          </a:p>
        </p:txBody>
      </p:sp>
    </p:spTree>
    <p:extLst>
      <p:ext uri="{BB962C8B-B14F-4D97-AF65-F5344CB8AC3E}">
        <p14:creationId xmlns:p14="http://schemas.microsoft.com/office/powerpoint/2010/main" val="373411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332656"/>
            <a:ext cx="8229240" cy="1144800"/>
          </a:xfrm>
        </p:spPr>
        <p:txBody>
          <a:bodyPr/>
          <a:lstStyle/>
          <a:p>
            <a:r>
              <a:rPr lang="fr-FR" b="1" dirty="0">
                <a:solidFill>
                  <a:srgbClr val="0070C0"/>
                </a:solidFill>
              </a:rPr>
              <a:t>LE MODELE CONCEPTUEL DE LORIENT AGGLO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835525"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95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817C167-6494-4BAC-BF1C-1B9D5D51E90A}"/>
              </a:ext>
            </a:extLst>
          </p:cNvPr>
          <p:cNvPicPr>
            <a:picLocks noChangeAspect="1"/>
          </p:cNvPicPr>
          <p:nvPr/>
        </p:nvPicPr>
        <p:blipFill>
          <a:blip r:embed="rId2"/>
          <a:stretch>
            <a:fillRect/>
          </a:stretch>
        </p:blipFill>
        <p:spPr>
          <a:xfrm>
            <a:off x="0" y="548680"/>
            <a:ext cx="9144000" cy="5178004"/>
          </a:xfrm>
          <a:prstGeom prst="rect">
            <a:avLst/>
          </a:prstGeom>
        </p:spPr>
      </p:pic>
    </p:spTree>
    <p:extLst>
      <p:ext uri="{BB962C8B-B14F-4D97-AF65-F5344CB8AC3E}">
        <p14:creationId xmlns:p14="http://schemas.microsoft.com/office/powerpoint/2010/main" val="517944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33101</TotalTime>
  <Words>356</Words>
  <Application>Microsoft Office PowerPoint</Application>
  <PresentationFormat>Affichage à l'écran (4:3)</PresentationFormat>
  <Paragraphs>38</Paragraphs>
  <Slides>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Arial</vt:lpstr>
      <vt:lpstr>DejaVu Sans</vt:lpstr>
      <vt:lpstr>Symbol</vt:lpstr>
      <vt:lpstr>Times New Roman</vt:lpstr>
      <vt:lpstr>Trebuchet MS</vt:lpstr>
      <vt:lpstr>Wingdings</vt:lpstr>
      <vt:lpstr>Office Theme</vt:lpstr>
      <vt:lpstr>Présentation PowerPoint</vt:lpstr>
      <vt:lpstr>LE CAS D’UN EPCI sans compétence voirie</vt:lpstr>
      <vt:lpstr>Présentation PowerPoint</vt:lpstr>
      <vt:lpstr>LES PREREQUIS SIG EN 2010</vt:lpstr>
      <vt:lpstr>Présentation PowerPoint</vt:lpstr>
      <vt:lpstr>LES DONNEES NECESSAIRES A QUALIFIER</vt:lpstr>
      <vt:lpstr>LE MODELE CONCEPTUEL DE LORIENT AGGLO</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 CoDir (07-03-2016)</dc:title>
  <dc:creator>Sylvaine DUCEUX;Hervé HALBOUT</dc:creator>
  <cp:lastModifiedBy>LE NOXAÏC Sylvaine</cp:lastModifiedBy>
  <cp:revision>1689</cp:revision>
  <cp:lastPrinted>2018-04-19T12:55:03Z</cp:lastPrinted>
  <dcterms:created xsi:type="dcterms:W3CDTF">2012-04-02T16:43:32Z</dcterms:created>
  <dcterms:modified xsi:type="dcterms:W3CDTF">2021-12-02T10:13:56Z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17</vt:i4>
  </property>
</Properties>
</file>