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59" r:id="rId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48" autoAdjust="0"/>
  </p:normalViewPr>
  <p:slideViewPr>
    <p:cSldViewPr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82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9A2291-0035-4D64-A7A5-F36AC1AF399D}" type="datetime1">
              <a:rPr lang="fr-FR" smtClean="0"/>
              <a:t>09/12/2021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19B5CD-CE9D-4F17-8DE3-0045DF2A06F1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01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81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ED7672-6A17-4383-8E11-B703B2F244DD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450B91-7D53-40A4-B2F5-AA5E0059FF2C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853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681A6B-7357-4D25-8FC7-B90E847B95A8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400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C5A66A-4BD8-442B-B2CE-4DDC3F185A34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070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DFB95D-D541-4088-8BCE-2FF8F06A12B2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466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2" y="1845734"/>
            <a:ext cx="4936474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DF8559-33F4-416D-A710-49A46B99982C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719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92E5DF-51C7-4012-82D0-A6F20F8A1C3B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288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DFB95D-D541-4088-8BCE-2FF8F06A12B2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418017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7CDB5E-87EB-400A-AF0C-7B4E7074CB2E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997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9B92CBFA-02BE-4A2B-B3DF-CE42DCACD8FF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85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8044B4-8DC2-481B-A751-5605C20AC4B9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762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1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01DFB95D-D541-4088-8BCE-2FF8F06A12B2}" type="datetime1">
              <a:rPr lang="fr-FR" noProof="0" smtClean="0"/>
              <a:t>09/12/2021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4C99D79-8A4B-4031-B1E0-AF26F8EDF2B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43Duys9i7HBwRrS99" TargetMode="External"/><Relationship Id="rId2" Type="http://schemas.openxmlformats.org/officeDocument/2006/relationships/hyperlink" Target="https://docs.google.com/document/d/1ntscj7LyNkmmE3Zl7G3c81FE_FrSNZN9evxRtMS7AWA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521" y="548680"/>
            <a:ext cx="10055781" cy="1013864"/>
          </a:xfrm>
        </p:spPr>
        <p:txBody>
          <a:bodyPr rtlCol="0">
            <a:noAutofit/>
          </a:bodyPr>
          <a:lstStyle/>
          <a:p>
            <a:r>
              <a:rPr lang="fr-FR" sz="4800" b="1" dirty="0"/>
              <a:t>Webinaire Loi d’orientations des mobilités et données d’accessibilité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521" y="1628800"/>
            <a:ext cx="10055781" cy="1143000"/>
          </a:xfrm>
        </p:spPr>
        <p:txBody>
          <a:bodyPr rtlCol="0">
            <a:normAutofit/>
          </a:bodyPr>
          <a:lstStyle/>
          <a:p>
            <a:pPr rtl="0"/>
            <a:r>
              <a:rPr lang="fr-FR" sz="2000" b="1" dirty="0"/>
              <a:t>comprendre les enjeux et se préparer à la collecte des données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920BB1-28BF-4CC8-9E15-5C5338F18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15" y="2120547"/>
            <a:ext cx="6984191" cy="39313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E6E3A66-0E57-4280-A428-1125C3837176}"/>
              </a:ext>
            </a:extLst>
          </p:cNvPr>
          <p:cNvSpPr txBox="1"/>
          <p:nvPr/>
        </p:nvSpPr>
        <p:spPr>
          <a:xfrm>
            <a:off x="7390556" y="6453336"/>
            <a:ext cx="363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Jeudi 9 décembre 2021 de 14h à 16h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 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Century Gothic" panose="020B0502020202020204" pitchFamily="34" charset="0"/>
              </a:rPr>
              <a:t>Programme </a:t>
            </a:r>
          </a:p>
        </p:txBody>
      </p:sp>
      <p:sp>
        <p:nvSpPr>
          <p:cNvPr id="6" name="Espace réservé du contenu 5"/>
          <p:cNvSpPr>
            <a:spLocks noGrp="1"/>
          </p:cNvSpPr>
          <p:nvPr>
            <p:ph idx="1"/>
          </p:nvPr>
        </p:nvSpPr>
        <p:spPr>
          <a:xfrm>
            <a:off x="405780" y="1845734"/>
            <a:ext cx="11377264" cy="4023360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sz="18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 contexte réglementaire </a:t>
            </a:r>
            <a:endParaRPr lang="fr-FR" dirty="0">
              <a:latin typeface="Century Gothic" panose="020B0502020202020204" pitchFamily="34" charset="0"/>
            </a:endParaRPr>
          </a:p>
          <a:p>
            <a:pPr marL="668600" lvl="3" indent="-285750">
              <a:buFont typeface="Courier New" panose="02070309020205020404" pitchFamily="49" charset="0"/>
              <a:buChar char="o"/>
            </a:pPr>
            <a:r>
              <a:rPr lang="fr-FR" sz="1800" dirty="0">
                <a:latin typeface="Century Gothic" panose="020B0502020202020204" pitchFamily="34" charset="0"/>
              </a:rPr>
              <a:t>Politique d’accessibilité des transports-les données d’accessibilité: Muriel Larrouy </a:t>
            </a:r>
          </a:p>
          <a:p>
            <a:pPr marL="668600" lvl="3" indent="-285750">
              <a:buFont typeface="Courier New" panose="02070309020205020404" pitchFamily="49" charset="0"/>
              <a:buChar char="o"/>
            </a:pPr>
            <a:r>
              <a:rPr lang="fr-FR" sz="1800" dirty="0">
                <a:latin typeface="Century Gothic" panose="020B0502020202020204" pitchFamily="34" charset="0"/>
              </a:rPr>
              <a:t>Présentation du standard CNIG Accessibilité du cheminement en voirie : Arnauld Gallais</a:t>
            </a:r>
          </a:p>
          <a:p>
            <a:pPr marL="668600" lvl="3" indent="-285750">
              <a:buFont typeface="Courier New" panose="02070309020205020404" pitchFamily="49" charset="0"/>
              <a:buChar char="o"/>
            </a:pPr>
            <a:r>
              <a:rPr lang="fr-FR" sz="1800" dirty="0">
                <a:latin typeface="Century Gothic" panose="020B0502020202020204" pitchFamily="34" charset="0"/>
              </a:rPr>
              <a:t>Présentation Accès Libre pour les ERP : Julia </a:t>
            </a:r>
            <a:r>
              <a:rPr lang="fr-FR" sz="1800" dirty="0" err="1">
                <a:latin typeface="Century Gothic" panose="020B0502020202020204" pitchFamily="34" charset="0"/>
              </a:rPr>
              <a:t>Zucker</a:t>
            </a:r>
            <a:endParaRPr lang="fr-FR" sz="1800" dirty="0">
              <a:latin typeface="Century Gothic" panose="020B0502020202020204" pitchFamily="34" charset="0"/>
            </a:endParaRPr>
          </a:p>
          <a:p>
            <a:pPr marL="668600" lvl="3" indent="-285750">
              <a:buFont typeface="Courier New" panose="02070309020205020404" pitchFamily="49" charset="0"/>
              <a:buChar char="o"/>
            </a:pPr>
            <a:r>
              <a:rPr lang="fr-FR" sz="1800" dirty="0">
                <a:latin typeface="Century Gothic" panose="020B0502020202020204" pitchFamily="34" charset="0"/>
              </a:rPr>
              <a:t>Questions/réponses</a:t>
            </a:r>
          </a:p>
          <a:p>
            <a:pPr marL="542925" indent="-342900">
              <a:buFont typeface="Courier New" panose="02070309020205020404" pitchFamily="49" charset="0"/>
              <a:buChar char="o"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Comment démarrer ? </a:t>
            </a:r>
          </a:p>
          <a:p>
            <a:pPr marL="668600" lvl="3" indent="-285750">
              <a:buFont typeface="Courier New" panose="02070309020205020404" pitchFamily="49" charset="0"/>
              <a:buChar char="o"/>
            </a:pPr>
            <a:r>
              <a:rPr lang="fr-FR" sz="1800" dirty="0">
                <a:latin typeface="Century Gothic" panose="020B0502020202020204" pitchFamily="34" charset="0"/>
              </a:rPr>
              <a:t>Retour d'expériences de Lorient </a:t>
            </a:r>
            <a:r>
              <a:rPr lang="fr-FR" sz="1800" dirty="0" err="1">
                <a:latin typeface="Century Gothic" panose="020B0502020202020204" pitchFamily="34" charset="0"/>
              </a:rPr>
              <a:t>Agglomération:Sylvaine</a:t>
            </a:r>
            <a:r>
              <a:rPr lang="fr-FR" sz="1800" dirty="0">
                <a:latin typeface="Century Gothic" panose="020B0502020202020204" pitchFamily="34" charset="0"/>
              </a:rPr>
              <a:t> Le </a:t>
            </a:r>
            <a:r>
              <a:rPr lang="fr-FR" sz="1800" dirty="0" err="1">
                <a:latin typeface="Century Gothic" panose="020B0502020202020204" pitchFamily="34" charset="0"/>
              </a:rPr>
              <a:t>Noxaïc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</a:p>
          <a:p>
            <a:pPr marL="668600" lvl="3" indent="-285750">
              <a:buFont typeface="Courier New" panose="02070309020205020404" pitchFamily="49" charset="0"/>
              <a:buChar char="o"/>
            </a:pPr>
            <a:r>
              <a:rPr lang="fr-FR" sz="1800" dirty="0">
                <a:latin typeface="Century Gothic" panose="020B0502020202020204" pitchFamily="34" charset="0"/>
              </a:rPr>
              <a:t>Retour d'expériences de la </a:t>
            </a:r>
            <a:r>
              <a:rPr lang="fr-FR" sz="1800" dirty="0" err="1">
                <a:latin typeface="Century Gothic" panose="020B0502020202020204" pitchFamily="34" charset="0"/>
              </a:rPr>
              <a:t>CARENE:Peggy</a:t>
            </a:r>
            <a:r>
              <a:rPr lang="fr-FR" sz="1800" dirty="0">
                <a:latin typeface="Century Gothic" panose="020B0502020202020204" pitchFamily="34" charset="0"/>
              </a:rPr>
              <a:t> Mingot</a:t>
            </a:r>
          </a:p>
          <a:p>
            <a:pPr marL="668600" lvl="3" indent="-285750">
              <a:buFont typeface="Courier New" panose="02070309020205020404" pitchFamily="49" charset="0"/>
              <a:buChar char="o"/>
            </a:pPr>
            <a:r>
              <a:rPr lang="fr-FR" sz="1800" dirty="0">
                <a:latin typeface="Century Gothic" panose="020B0502020202020204" pitchFamily="34" charset="0"/>
              </a:rPr>
              <a:t>Mise en place d’une animation interrégionale</a:t>
            </a:r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75F040-CBE0-41FC-9D20-1787E94B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diffuser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9EF170-862E-4E9C-92F3-DBA21CAA3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Prise de note collective:</a:t>
            </a:r>
          </a:p>
          <a:p>
            <a:r>
              <a:rPr lang="fr-FR" dirty="0">
                <a:hlinkClick r:id="rId2"/>
              </a:rPr>
              <a:t>https://docs.google.com/document/d/1ntscj7LyNkmmE3Zl7G3c81FE_FrSNZN9evxRtMS7AWA/edit?usp=sharing</a:t>
            </a:r>
            <a:endParaRPr lang="fr-FR" dirty="0"/>
          </a:p>
          <a:p>
            <a:endParaRPr lang="fr-FR" dirty="0"/>
          </a:p>
          <a:p>
            <a:r>
              <a:rPr lang="fr-FR" dirty="0"/>
              <a:t>Formulaire de participation:</a:t>
            </a:r>
          </a:p>
          <a:p>
            <a:r>
              <a:rPr lang="fr-FR" b="0" i="0" dirty="0">
                <a:solidFill>
                  <a:srgbClr val="485365"/>
                </a:solidFill>
                <a:effectLst/>
                <a:latin typeface="Quicksand"/>
                <a:hlinkClick r:id="rId3"/>
              </a:rPr>
              <a:t>https://forms.gle/43Duys9i7HBwRrS99</a:t>
            </a:r>
            <a:r>
              <a:rPr lang="fr-FR" b="0" i="0" dirty="0">
                <a:solidFill>
                  <a:srgbClr val="485365"/>
                </a:solidFill>
                <a:effectLst/>
                <a:latin typeface="Quicksand"/>
              </a:rPr>
              <a:t> 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0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hème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</TotalTime>
  <Words>131</Words>
  <Application>Microsoft Office PowerPoint</Application>
  <PresentationFormat>Personnalisé</PresentationFormat>
  <Paragraphs>25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Constantia</vt:lpstr>
      <vt:lpstr>Courier New</vt:lpstr>
      <vt:lpstr>Quicksand</vt:lpstr>
      <vt:lpstr>Rétrospective</vt:lpstr>
      <vt:lpstr>Webinaire Loi d’orientations des mobilités et données d’accessibilité</vt:lpstr>
      <vt:lpstr>Programme </vt:lpstr>
      <vt:lpstr>A diffuser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Webinaire Loi d’orientations des mobilités et données d’accessibilité</dc:title>
  <dc:creator>b.landois</dc:creator>
  <cp:lastModifiedBy>b.landois</cp:lastModifiedBy>
  <cp:revision>3</cp:revision>
  <dcterms:created xsi:type="dcterms:W3CDTF">2021-12-06T11:20:50Z</dcterms:created>
  <dcterms:modified xsi:type="dcterms:W3CDTF">2021-12-09T11:14:21Z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