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9" r:id="rId2"/>
    <p:sldMasterId id="2147483666" r:id="rId3"/>
  </p:sldMasterIdLst>
  <p:notesMasterIdLst>
    <p:notesMasterId r:id="rId13"/>
  </p:notesMasterIdLst>
  <p:sldIdLst>
    <p:sldId id="257" r:id="rId4"/>
    <p:sldId id="258" r:id="rId5"/>
    <p:sldId id="265" r:id="rId6"/>
    <p:sldId id="262" r:id="rId7"/>
    <p:sldId id="269" r:id="rId8"/>
    <p:sldId id="259" r:id="rId9"/>
    <p:sldId id="260" r:id="rId10"/>
    <p:sldId id="271" r:id="rId11"/>
    <p:sldId id="268" r:id="rId12"/>
  </p:sldIdLst>
  <p:sldSz cx="9144000" cy="5143500" type="screen16x9"/>
  <p:notesSz cx="6858000" cy="9144000"/>
  <p:embeddedFontLst>
    <p:embeddedFont>
      <p:font typeface="72 Black" panose="020B0A04030603020204" pitchFamily="34" charset="0"/>
      <p:bold r:id="rId14"/>
    </p:embeddedFont>
    <p:embeddedFont>
      <p:font typeface="Marianne" panose="02000000000000000000" pitchFamily="50" charset="0"/>
      <p:regular r:id="rId15"/>
      <p:bold r:id="rId16"/>
      <p:italic r:id="rId17"/>
      <p:boldItalic r:id="rId18"/>
    </p:embeddedFont>
    <p:embeddedFont>
      <p:font typeface="Marianne ExtraBold" panose="02000000000000000000" pitchFamily="50" charset="0"/>
      <p:bold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196">
          <p15:clr>
            <a:srgbClr val="9AA0A6"/>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5" roundtripDataSignature="AMtx7miieIk8OLbXYM3SpevIkE1zmwxoP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11F"/>
    <a:srgbClr val="278505"/>
    <a:srgbClr val="BCC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2334" autoAdjust="0"/>
  </p:normalViewPr>
  <p:slideViewPr>
    <p:cSldViewPr snapToGrid="0">
      <p:cViewPr varScale="1">
        <p:scale>
          <a:sx n="139" d="100"/>
          <a:sy n="139" d="100"/>
        </p:scale>
        <p:origin x="804" y="126"/>
      </p:cViewPr>
      <p:guideLst>
        <p:guide orient="horz" pos="1620"/>
        <p:guide pos="2880"/>
        <p:guide pos="196"/>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4.fntdata"/><Relationship Id="rId25"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font" Target="fonts/font6.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1.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83246702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2" name="Google Shape;6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8" name="Google Shape;6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t>Interactions permanentes entre le double et la réalité pour tester des hypothèses, imaginer des changements ; boucle de rétroaction</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sym typeface="Wingdings" panose="05000000000000000000" pitchFamily="2" charset="2"/>
              </a:rPr>
              <a:t> Permettre aux experts métier de </a:t>
            </a:r>
            <a:r>
              <a:rPr lang="fr-FR" sz="1200" dirty="0"/>
              <a:t>visualiser, comprendre, tester, prédire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sym typeface="Wingdings" panose="05000000000000000000" pitchFamily="2" charset="2"/>
              </a:rPr>
              <a:t> </a:t>
            </a:r>
            <a:r>
              <a:rPr lang="fr-FR" sz="1200" b="1" dirty="0">
                <a:sym typeface="Wingdings" panose="05000000000000000000" pitchFamily="2" charset="2"/>
              </a:rPr>
              <a:t>Pour </a:t>
            </a:r>
            <a:r>
              <a:rPr lang="fr-FR" sz="1200" b="1" dirty="0"/>
              <a:t>décloisonner l’appréhension des divers domaines et pouvoir analyser les effets combinés d’un large spectre de phénomènes </a:t>
            </a:r>
            <a:r>
              <a:rPr lang="fr-FR" sz="1200" dirty="0"/>
              <a:t>(submersion marine, évolution du trait de côte, îlots de chaleur en ville, artificialisation d’un territoire, usages de l’eau, mix énergétique, </a:t>
            </a:r>
            <a:r>
              <a:rPr lang="fr-FR" sz="1200" dirty="0" err="1"/>
              <a:t>etc</a:t>
            </a:r>
            <a:r>
              <a:rPr lang="fr-FR" sz="1200" dirty="0"/>
              <a:t>).</a:t>
            </a:r>
          </a:p>
          <a:p>
            <a:endParaRPr lang="fr-FR" dirty="0"/>
          </a:p>
        </p:txBody>
      </p:sp>
      <p:sp>
        <p:nvSpPr>
          <p:cNvPr id="4" name="Espace réservé du numéro de diapositive 3"/>
          <p:cNvSpPr>
            <a:spLocks noGrp="1"/>
          </p:cNvSpPr>
          <p:nvPr>
            <p:ph type="sldNum" sz="quarter" idx="10"/>
          </p:nvPr>
        </p:nvSpPr>
        <p:spPr>
          <a:xfrm>
            <a:off x="3884613" y="8685213"/>
            <a:ext cx="2971800" cy="457200"/>
          </a:xfrm>
          <a:prstGeom prst="rect">
            <a:avLst/>
          </a:prstGeom>
        </p:spPr>
        <p:txBody>
          <a:bodyPr/>
          <a:lstStyle/>
          <a:p>
            <a:fld id="{1B06CD8F-B7ED-4A05-9FB1-A01CC0EF02CC}" type="slidenum">
              <a:rPr lang="fr-FR" smtClean="0"/>
              <a:pPr/>
              <a:t>3</a:t>
            </a:fld>
            <a:endParaRPr lang="fr-FR"/>
          </a:p>
        </p:txBody>
      </p:sp>
    </p:spTree>
    <p:extLst>
      <p:ext uri="{BB962C8B-B14F-4D97-AF65-F5344CB8AC3E}">
        <p14:creationId xmlns:p14="http://schemas.microsoft.com/office/powerpoint/2010/main" val="218000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529c71e57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g2529c71e57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52a159a8fd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52a159a8fd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52a159a8f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52a159a8f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pPr lvl="0">
              <a:buFont typeface="Arial" panose="020B0604020202020204" pitchFamily="34" charset="0"/>
              <a:buChar char="•"/>
            </a:pPr>
            <a:r>
              <a:rPr lang="fr-FR" sz="1100" dirty="0">
                <a:solidFill>
                  <a:schemeClr val="tx1"/>
                </a:solidFill>
              </a:rPr>
              <a:t>…</a:t>
            </a:r>
          </a:p>
          <a:p>
            <a:pPr lvl="0">
              <a:buFont typeface="Arial" panose="020B0604020202020204" pitchFamily="34" charset="0"/>
              <a:buChar char="•"/>
            </a:pPr>
            <a:r>
              <a:rPr lang="fr-FR" sz="1100" dirty="0">
                <a:solidFill>
                  <a:schemeClr val="tx1"/>
                </a:solidFill>
              </a:rPr>
              <a:t>les </a:t>
            </a:r>
            <a:r>
              <a:rPr lang="fr-FR" sz="1100" b="1" dirty="0">
                <a:solidFill>
                  <a:schemeClr val="tx1"/>
                </a:solidFill>
              </a:rPr>
              <a:t>données sont fraîches, complètes, fiables </a:t>
            </a:r>
            <a:r>
              <a:rPr lang="fr-FR" sz="1100" dirty="0">
                <a:solidFill>
                  <a:schemeClr val="tx1"/>
                </a:solidFill>
              </a:rPr>
              <a:t>; l’intégration de nouvelles données est simple ;</a:t>
            </a:r>
          </a:p>
          <a:p>
            <a:pPr lvl="0">
              <a:buFont typeface="Arial" panose="020B0604020202020204" pitchFamily="34" charset="0"/>
              <a:buChar char="•"/>
            </a:pPr>
            <a:r>
              <a:rPr lang="fr-FR" sz="1100" dirty="0">
                <a:solidFill>
                  <a:schemeClr val="tx1"/>
                </a:solidFill>
              </a:rPr>
              <a:t>le </a:t>
            </a:r>
            <a:r>
              <a:rPr lang="fr-FR" sz="1100" b="1" dirty="0">
                <a:solidFill>
                  <a:schemeClr val="tx1"/>
                </a:solidFill>
              </a:rPr>
              <a:t>statut</a:t>
            </a:r>
            <a:r>
              <a:rPr lang="fr-FR" sz="1100" dirty="0">
                <a:solidFill>
                  <a:schemeClr val="tx1"/>
                </a:solidFill>
              </a:rPr>
              <a:t> des données est bien géré ;</a:t>
            </a:r>
          </a:p>
          <a:p>
            <a:pPr lvl="0">
              <a:buFont typeface="Arial" panose="020B0604020202020204" pitchFamily="34" charset="0"/>
              <a:buChar char="•"/>
            </a:pPr>
            <a:r>
              <a:rPr lang="fr-FR" sz="1100" dirty="0">
                <a:solidFill>
                  <a:schemeClr val="tx1"/>
                </a:solidFill>
              </a:rPr>
              <a:t>les services sont </a:t>
            </a:r>
            <a:r>
              <a:rPr lang="fr-FR" sz="1100" b="1" dirty="0">
                <a:solidFill>
                  <a:schemeClr val="tx1"/>
                </a:solidFill>
              </a:rPr>
              <a:t>intuitifs, efficaces</a:t>
            </a:r>
            <a:r>
              <a:rPr lang="fr-FR" sz="1100" dirty="0">
                <a:solidFill>
                  <a:schemeClr val="tx1"/>
                </a:solidFill>
              </a:rPr>
              <a:t>, la navigation est fluide ;</a:t>
            </a:r>
          </a:p>
          <a:p>
            <a:pPr lvl="0">
              <a:buFont typeface="Arial" panose="020B0604020202020204" pitchFamily="34" charset="0"/>
              <a:buChar char="•"/>
            </a:pPr>
            <a:r>
              <a:rPr lang="fr-FR" sz="1100" dirty="0">
                <a:solidFill>
                  <a:schemeClr val="tx1"/>
                </a:solidFill>
              </a:rPr>
              <a:t>les </a:t>
            </a:r>
            <a:r>
              <a:rPr lang="fr-FR" sz="1100" b="1" dirty="0">
                <a:solidFill>
                  <a:schemeClr val="tx1"/>
                </a:solidFill>
              </a:rPr>
              <a:t>représentations</a:t>
            </a:r>
            <a:r>
              <a:rPr lang="fr-FR" sz="1100" dirty="0">
                <a:solidFill>
                  <a:schemeClr val="tx1"/>
                </a:solidFill>
              </a:rPr>
              <a:t> sont </a:t>
            </a:r>
            <a:r>
              <a:rPr lang="fr-FR" sz="1100" b="1" dirty="0">
                <a:solidFill>
                  <a:schemeClr val="tx1"/>
                </a:solidFill>
              </a:rPr>
              <a:t>fiables</a:t>
            </a:r>
            <a:r>
              <a:rPr lang="fr-FR" sz="1100" dirty="0">
                <a:solidFill>
                  <a:schemeClr val="tx1"/>
                </a:solidFill>
              </a:rPr>
              <a:t>, convaincantes, </a:t>
            </a:r>
            <a:r>
              <a:rPr lang="fr-FR" sz="1100" b="1" dirty="0">
                <a:solidFill>
                  <a:schemeClr val="tx1"/>
                </a:solidFill>
              </a:rPr>
              <a:t>adaptées aux besoins </a:t>
            </a:r>
            <a:r>
              <a:rPr lang="fr-FR" sz="1100" dirty="0">
                <a:solidFill>
                  <a:schemeClr val="tx1"/>
                </a:solidFill>
              </a:rPr>
              <a:t>;</a:t>
            </a:r>
          </a:p>
          <a:p>
            <a:pPr lvl="0">
              <a:buFont typeface="Arial" panose="020B0604020202020204" pitchFamily="34" charset="0"/>
              <a:buChar char="•"/>
            </a:pPr>
            <a:r>
              <a:rPr lang="fr-FR" sz="1100" dirty="0">
                <a:solidFill>
                  <a:schemeClr val="tx1"/>
                </a:solidFill>
              </a:rPr>
              <a:t>des </a:t>
            </a:r>
            <a:r>
              <a:rPr lang="fr-FR" sz="1100" b="1" dirty="0">
                <a:solidFill>
                  <a:schemeClr val="tx1"/>
                </a:solidFill>
              </a:rPr>
              <a:t>modèles de simulations documentés sont implémentés et facilement accessibles </a:t>
            </a:r>
            <a:r>
              <a:rPr lang="fr-FR" sz="1100" dirty="0">
                <a:solidFill>
                  <a:schemeClr val="tx1"/>
                </a:solidFill>
              </a:rPr>
              <a:t>; d’autres, hors de l’outil, sont facilement actionnables via des API ;</a:t>
            </a:r>
          </a:p>
          <a:p>
            <a:pPr lvl="0">
              <a:buFont typeface="Arial" panose="020B0604020202020204" pitchFamily="34" charset="0"/>
              <a:buChar char="•"/>
            </a:pPr>
            <a:r>
              <a:rPr lang="fr-FR" sz="1100" dirty="0">
                <a:solidFill>
                  <a:schemeClr val="tx1"/>
                </a:solidFill>
              </a:rPr>
              <a:t>le </a:t>
            </a:r>
            <a:r>
              <a:rPr lang="fr-FR" sz="1100" b="1" dirty="0">
                <a:solidFill>
                  <a:schemeClr val="tx1"/>
                </a:solidFill>
              </a:rPr>
              <a:t>branchement de nouveaux services avals est simple </a:t>
            </a:r>
            <a:r>
              <a:rPr lang="fr-FR" sz="1100" dirty="0">
                <a:solidFill>
                  <a:schemeClr val="tx1"/>
                </a:solidFill>
              </a:rPr>
              <a:t>;</a:t>
            </a:r>
          </a:p>
          <a:p>
            <a:pPr lvl="0">
              <a:buFont typeface="Arial" panose="020B0604020202020204" pitchFamily="34" charset="0"/>
              <a:buChar char="•"/>
            </a:pPr>
            <a:r>
              <a:rPr lang="fr-FR" sz="1100" dirty="0">
                <a:solidFill>
                  <a:schemeClr val="tx1"/>
                </a:solidFill>
              </a:rPr>
              <a:t>le jumeau est aussi </a:t>
            </a:r>
            <a:r>
              <a:rPr lang="fr-FR" sz="1100" b="1" dirty="0">
                <a:solidFill>
                  <a:schemeClr val="tx1"/>
                </a:solidFill>
              </a:rPr>
              <a:t>ouvert</a:t>
            </a:r>
            <a:r>
              <a:rPr lang="fr-FR" sz="1100" dirty="0">
                <a:solidFill>
                  <a:schemeClr val="tx1"/>
                </a:solidFill>
              </a:rPr>
              <a:t> et </a:t>
            </a:r>
            <a:r>
              <a:rPr lang="fr-FR" sz="1100" b="1" dirty="0">
                <a:solidFill>
                  <a:schemeClr val="tx1"/>
                </a:solidFill>
              </a:rPr>
              <a:t>transparent</a:t>
            </a:r>
            <a:r>
              <a:rPr lang="fr-FR" sz="1100" dirty="0">
                <a:solidFill>
                  <a:schemeClr val="tx1"/>
                </a:solidFill>
              </a:rPr>
              <a:t> que possible, aussi fermé que nécessaire ;</a:t>
            </a:r>
          </a:p>
          <a:p>
            <a:pPr lvl="0">
              <a:buFont typeface="Arial" panose="020B0604020202020204" pitchFamily="34" charset="0"/>
              <a:buChar char="•"/>
            </a:pPr>
            <a:r>
              <a:rPr lang="fr-FR" sz="1100" dirty="0">
                <a:solidFill>
                  <a:schemeClr val="tx1"/>
                </a:solidFill>
              </a:rPr>
              <a:t>le jumeau permet à des tiers de s’en saisir, de construire dessus ;</a:t>
            </a:r>
          </a:p>
          <a:p>
            <a:pPr lvl="0">
              <a:buFont typeface="Arial" panose="020B0604020202020204" pitchFamily="34" charset="0"/>
              <a:buChar char="•"/>
            </a:pPr>
            <a:r>
              <a:rPr lang="fr-FR" sz="1100" dirty="0">
                <a:solidFill>
                  <a:schemeClr val="tx1"/>
                </a:solidFill>
              </a:rPr>
              <a:t>un </a:t>
            </a:r>
            <a:r>
              <a:rPr lang="fr-FR" sz="1100" b="1" dirty="0">
                <a:solidFill>
                  <a:schemeClr val="tx1"/>
                </a:solidFill>
              </a:rPr>
              <a:t>service d’assistance </a:t>
            </a:r>
            <a:r>
              <a:rPr lang="fr-FR" sz="1100" dirty="0">
                <a:solidFill>
                  <a:schemeClr val="tx1"/>
                </a:solidFill>
              </a:rPr>
              <a:t>est accessible ;</a:t>
            </a:r>
          </a:p>
          <a:p>
            <a:pPr lvl="0">
              <a:buFont typeface="Arial" panose="020B0604020202020204" pitchFamily="34" charset="0"/>
              <a:buChar char="•"/>
            </a:pPr>
            <a:r>
              <a:rPr lang="fr-FR" sz="1100" dirty="0">
                <a:solidFill>
                  <a:schemeClr val="tx1"/>
                </a:solidFill>
              </a:rPr>
              <a:t>le jumeau est adopté par les services de l’Etat et les collectivités ; </a:t>
            </a:r>
          </a:p>
          <a:p>
            <a:pPr lvl="0">
              <a:buFont typeface="Arial" panose="020B0604020202020204" pitchFamily="34" charset="0"/>
              <a:buChar char="•"/>
            </a:pPr>
            <a:r>
              <a:rPr lang="fr-FR" sz="1100" dirty="0">
                <a:solidFill>
                  <a:schemeClr val="tx1"/>
                </a:solidFill>
              </a:rPr>
              <a:t>la communauté scientifique utilise le jumeau en </a:t>
            </a:r>
            <a:r>
              <a:rPr lang="fr-FR" sz="1100" b="1" dirty="0">
                <a:solidFill>
                  <a:schemeClr val="tx1"/>
                </a:solidFill>
              </a:rPr>
              <a:t>confiance</a:t>
            </a:r>
            <a:r>
              <a:rPr lang="fr-FR" sz="1100" dirty="0">
                <a:solidFill>
                  <a:schemeClr val="tx1"/>
                </a:solidFill>
              </a:rPr>
              <a:t>, et le préfère à </a:t>
            </a:r>
            <a:r>
              <a:rPr lang="fr-FR" sz="1100" i="1" dirty="0">
                <a:solidFill>
                  <a:schemeClr val="tx1"/>
                </a:solidFill>
              </a:rPr>
              <a:t>Google </a:t>
            </a:r>
            <a:r>
              <a:rPr lang="fr-FR" sz="1100" i="1" dirty="0" err="1">
                <a:solidFill>
                  <a:schemeClr val="tx1"/>
                </a:solidFill>
              </a:rPr>
              <a:t>Earth</a:t>
            </a:r>
            <a:r>
              <a:rPr lang="fr-FR" sz="1100" i="1" dirty="0">
                <a:solidFill>
                  <a:schemeClr val="tx1"/>
                </a:solidFill>
              </a:rPr>
              <a:t> </a:t>
            </a:r>
            <a:r>
              <a:rPr lang="fr-FR" sz="1100" i="1" dirty="0" err="1">
                <a:solidFill>
                  <a:schemeClr val="tx1"/>
                </a:solidFill>
              </a:rPr>
              <a:t>Engine</a:t>
            </a:r>
            <a:r>
              <a:rPr lang="fr-FR" sz="1100" i="1" dirty="0">
                <a:solidFill>
                  <a:schemeClr val="tx1"/>
                </a:solidFill>
              </a:rPr>
              <a:t> ;</a:t>
            </a:r>
            <a:endParaRPr lang="fr-FR" sz="1100" dirty="0">
              <a:solidFill>
                <a:schemeClr val="tx1"/>
              </a:solidFill>
            </a:endParaRPr>
          </a:p>
          <a:p>
            <a:pPr lvl="0">
              <a:buFont typeface="Arial" panose="020B0604020202020204" pitchFamily="34" charset="0"/>
              <a:buChar char="•"/>
            </a:pPr>
            <a:r>
              <a:rPr lang="fr-FR" sz="1100" dirty="0">
                <a:solidFill>
                  <a:schemeClr val="tx1"/>
                </a:solidFill>
              </a:rPr>
              <a:t>les entreprises françaises et européennes ayant bénéficié des mécanismes de transfert des résultats de la recherche sont à la pointe de la technologie sur des segments du jumeau numérique.</a:t>
            </a:r>
          </a:p>
          <a:p>
            <a:pPr lvl="0">
              <a:buFont typeface="Arial" panose="020B0604020202020204" pitchFamily="34" charset="0"/>
              <a:buChar char="•"/>
            </a:pPr>
            <a:r>
              <a:rPr lang="fr-FR" sz="1100" dirty="0">
                <a:solidFill>
                  <a:schemeClr val="tx1"/>
                </a:solidFill>
              </a:rPr>
              <a:t>…</a:t>
            </a:r>
          </a:p>
          <a:p>
            <a:endParaRPr lang="fr-FR" dirty="0">
              <a:solidFill>
                <a:schemeClr val="tx1"/>
              </a:solidFill>
            </a:endParaRPr>
          </a:p>
          <a:p>
            <a:endParaRPr lang="fr-FR" dirty="0"/>
          </a:p>
        </p:txBody>
      </p:sp>
    </p:spTree>
    <p:extLst>
      <p:ext uri="{BB962C8B-B14F-4D97-AF65-F5344CB8AC3E}">
        <p14:creationId xmlns:p14="http://schemas.microsoft.com/office/powerpoint/2010/main" val="3615187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2" name="Google Shape;6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p:cSld name="1_Section header">
    <p:spTree>
      <p:nvGrpSpPr>
        <p:cNvPr id="1" name="Shape 16"/>
        <p:cNvGrpSpPr/>
        <p:nvPr/>
      </p:nvGrpSpPr>
      <p:grpSpPr>
        <a:xfrm>
          <a:off x="0" y="0"/>
          <a:ext cx="0" cy="0"/>
          <a:chOff x="0" y="0"/>
          <a:chExt cx="0" cy="0"/>
        </a:xfrm>
      </p:grpSpPr>
      <p:sp>
        <p:nvSpPr>
          <p:cNvPr id="17" name="Google Shape;17;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
        <p:nvSpPr>
          <p:cNvPr id="19" name="Google Shape;19;p7"/>
          <p:cNvSpPr txBox="1">
            <a:spLocks noGrp="1"/>
          </p:cNvSpPr>
          <p:nvPr>
            <p:ph type="title"/>
          </p:nvPr>
        </p:nvSpPr>
        <p:spPr>
          <a:xfrm>
            <a:off x="457200" y="2074665"/>
            <a:ext cx="8164286" cy="994172"/>
          </a:xfrm>
          <a:prstGeom prst="rect">
            <a:avLst/>
          </a:prstGeom>
          <a:noFill/>
          <a:ln>
            <a:noFill/>
          </a:ln>
        </p:spPr>
        <p:txBody>
          <a:bodyPr spcFirstLastPara="1" wrap="square" lIns="137025" tIns="68500" rIns="137025" bIns="68500" anchor="ctr" anchorCtr="0">
            <a:normAutofit/>
          </a:bodyPr>
          <a:lstStyle>
            <a:lvl1pPr lvl="0" algn="l">
              <a:lnSpc>
                <a:spcPct val="90000"/>
              </a:lnSpc>
              <a:spcBef>
                <a:spcPts val="0"/>
              </a:spcBef>
              <a:spcAft>
                <a:spcPts val="0"/>
              </a:spcAft>
              <a:buClr>
                <a:srgbClr val="C8D41F"/>
              </a:buClr>
              <a:buSzPts val="5400"/>
              <a:buFont typeface="Arial"/>
              <a:buNone/>
              <a:defRPr>
                <a:solidFill>
                  <a:srgbClr val="C8D41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endParaRPr lang="fr-FR" dirty="0">
              <a:solidFill>
                <a:srgbClr val="000000">
                  <a:alpha val="0"/>
                </a:srgbClr>
              </a:solidFill>
            </a:endParaRPr>
          </a:p>
        </p:txBody>
      </p:sp>
      <p:sp>
        <p:nvSpPr>
          <p:cNvPr id="5" name="Espace réservé du pied de page 4"/>
          <p:cNvSpPr>
            <a:spLocks noGrp="1"/>
          </p:cNvSpPr>
          <p:nvPr>
            <p:ph type="ftr" sz="quarter" idx="11"/>
          </p:nvPr>
        </p:nvSpPr>
        <p:spPr bwMode="gray">
          <a:xfrm>
            <a:off x="720000" y="3919897"/>
            <a:ext cx="3240000" cy="900000"/>
          </a:xfrm>
        </p:spPr>
        <p:txBody>
          <a:bodyPr anchor="b" anchorCtr="0"/>
          <a:lstStyle>
            <a:lvl1pPr>
              <a:defRPr sz="1150"/>
            </a:lvl1pPr>
          </a:lstStyle>
          <a:p>
            <a:r>
              <a:rPr lang="fr-FR">
                <a:solidFill>
                  <a:srgbClr val="000000"/>
                </a:solidFill>
              </a:rPr>
              <a:t>TRIP avicca</a:t>
            </a:r>
            <a:endParaRPr lang="fr-FR" dirty="0">
              <a:solidFill>
                <a:srgbClr val="000000"/>
              </a:solidFill>
            </a:endParaRPr>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solidFill>
                  <a:srgbClr val="000000">
                    <a:alpha val="0"/>
                  </a:srgbClr>
                </a:solidFill>
              </a:rPr>
              <a:pPr/>
              <a:t>‹N°›</a:t>
            </a:fld>
            <a:endParaRPr lang="fr-FR" dirty="0">
              <a:solidFill>
                <a:srgbClr val="000000">
                  <a:alpha val="0"/>
                </a:srgbClr>
              </a:solidFill>
            </a:endParaRPr>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540000" y="360000"/>
            <a:ext cx="2700000" cy="2700000"/>
          </a:xfrm>
          <a:prstGeom prst="rect">
            <a:avLst/>
          </a:prstGeom>
        </p:spPr>
      </p:pic>
      <p:pic>
        <p:nvPicPr>
          <p:cNvPr id="69"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110864" y="476294"/>
            <a:ext cx="2736304" cy="1242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0529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endParaRPr lang="fr-FR" cap="all" dirty="0">
              <a:solidFill>
                <a:srgbClr val="000000"/>
              </a:solidFill>
            </a:endParaRPr>
          </a:p>
        </p:txBody>
      </p:sp>
      <p:sp>
        <p:nvSpPr>
          <p:cNvPr id="3" name="Espace réservé du pied de page 2"/>
          <p:cNvSpPr>
            <a:spLocks noGrp="1"/>
          </p:cNvSpPr>
          <p:nvPr>
            <p:ph type="ftr" sz="quarter" idx="11"/>
          </p:nvPr>
        </p:nvSpPr>
        <p:spPr bwMode="gray"/>
        <p:txBody>
          <a:bodyPr/>
          <a:lstStyle>
            <a:lvl1pPr>
              <a:defRPr/>
            </a:lvl1pPr>
          </a:lstStyle>
          <a:p>
            <a:r>
              <a:rPr lang="fr-FR">
                <a:solidFill>
                  <a:srgbClr val="000000"/>
                </a:solidFill>
              </a:rPr>
              <a:t>TRIP avicca</a:t>
            </a:r>
            <a:endParaRPr lang="fr-FR" dirty="0">
              <a:solidFill>
                <a:srgbClr val="000000"/>
              </a:solidFill>
            </a:endParaRPr>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solidFill>
                  <a:srgbClr val="000000"/>
                </a:solidFill>
              </a:rPr>
              <a:pPr/>
              <a:t>‹N°›</a:t>
            </a:fld>
            <a:endParaRPr lang="fr-FR" dirty="0">
              <a:solidFill>
                <a:srgbClr val="000000"/>
              </a:solidFill>
            </a:endParaRPr>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all" baseline="0">
                <a:solidFill>
                  <a:schemeClr val="tx2">
                    <a:lumMod val="75000"/>
                  </a:schemeClr>
                </a:solidFill>
              </a:defRPr>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80000" y="180000"/>
            <a:ext cx="1440000" cy="1440000"/>
          </a:xfrm>
          <a:prstGeom prst="rect">
            <a:avLst/>
          </a:prstGeom>
        </p:spPr>
      </p:pic>
      <p:pic>
        <p:nvPicPr>
          <p:cNvPr id="72"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114771" y="279858"/>
            <a:ext cx="2736304" cy="1242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6633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endParaRPr lang="fr-FR" cap="all" dirty="0">
              <a:solidFill>
                <a:srgbClr val="000000"/>
              </a:solidFill>
            </a:endParaRPr>
          </a:p>
        </p:txBody>
      </p:sp>
      <p:sp>
        <p:nvSpPr>
          <p:cNvPr id="4" name="Espace réservé du pied de page 3"/>
          <p:cNvSpPr>
            <a:spLocks noGrp="1"/>
          </p:cNvSpPr>
          <p:nvPr>
            <p:ph type="ftr" sz="quarter" idx="11"/>
          </p:nvPr>
        </p:nvSpPr>
        <p:spPr bwMode="gray"/>
        <p:txBody>
          <a:bodyPr/>
          <a:lstStyle/>
          <a:p>
            <a:r>
              <a:rPr lang="fr-FR">
                <a:solidFill>
                  <a:srgbClr val="000000"/>
                </a:solidFill>
              </a:rPr>
              <a:t>TRIP avicca</a:t>
            </a:r>
            <a:endParaRPr lang="fr-FR" dirty="0">
              <a:solidFill>
                <a:srgbClr val="000000"/>
              </a:solidFill>
            </a:endParaRP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solidFill>
                  <a:srgbClr val="000000"/>
                </a:solidFill>
              </a:rPr>
              <a:pPr/>
              <a:t>‹N°›</a:t>
            </a:fld>
            <a:endParaRPr lang="fr-FR" dirty="0">
              <a:solidFill>
                <a:srgbClr val="000000"/>
              </a:solidFill>
            </a:endParaRPr>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solidFill>
                  <a:schemeClr val="tx2">
                    <a:lumMod val="75000"/>
                  </a:schemeClr>
                </a:solidFill>
              </a:defRPr>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solidFill>
                  <a:schemeClr val="tx2">
                    <a:lumMod val="75000"/>
                  </a:schemeClr>
                </a:solidFill>
              </a:defRPr>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solidFill>
                  <a:schemeClr val="tx2">
                    <a:lumMod val="75000"/>
                  </a:schemeClr>
                </a:solidFill>
              </a:defRPr>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1" name="ZoneTexte 10"/>
          <p:cNvSpPr txBox="1"/>
          <p:nvPr userDrawn="1"/>
        </p:nvSpPr>
        <p:spPr>
          <a:xfrm>
            <a:off x="3039509" y="0"/>
            <a:ext cx="5575219" cy="369332"/>
          </a:xfrm>
          <a:prstGeom prst="rect">
            <a:avLst/>
          </a:prstGeom>
          <a:noFill/>
        </p:spPr>
        <p:txBody>
          <a:bodyPr wrap="square" rtlCol="0">
            <a:spAutoFit/>
          </a:bodyPr>
          <a:lstStyle/>
          <a:p>
            <a:pPr>
              <a:buClrTx/>
              <a:buFontTx/>
              <a:buNone/>
            </a:pPr>
            <a:r>
              <a:rPr lang="fr-FR" sz="1800" kern="1200" dirty="0">
                <a:solidFill>
                  <a:srgbClr val="EA5433">
                    <a:lumMod val="60000"/>
                    <a:lumOff val="40000"/>
                  </a:srgbClr>
                </a:solidFill>
                <a:latin typeface="Marianne"/>
              </a:rPr>
              <a:t>en construction – ne pas diffuser</a:t>
            </a:r>
          </a:p>
        </p:txBody>
      </p:sp>
    </p:spTree>
    <p:extLst>
      <p:ext uri="{BB962C8B-B14F-4D97-AF65-F5344CB8AC3E}">
        <p14:creationId xmlns:p14="http://schemas.microsoft.com/office/powerpoint/2010/main" val="2798636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738000"/>
            <a:ext cx="9144000" cy="4406400"/>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6000" indent="-39600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endParaRPr lang="fr-FR" cap="all" dirty="0">
              <a:solidFill>
                <a:srgbClr val="000000"/>
              </a:solidFill>
            </a:endParaRPr>
          </a:p>
        </p:txBody>
      </p:sp>
      <p:sp>
        <p:nvSpPr>
          <p:cNvPr id="4" name="Espace réservé du pied de page 3"/>
          <p:cNvSpPr>
            <a:spLocks noGrp="1"/>
          </p:cNvSpPr>
          <p:nvPr>
            <p:ph type="ftr" sz="quarter" idx="11"/>
          </p:nvPr>
        </p:nvSpPr>
        <p:spPr bwMode="gray"/>
        <p:txBody>
          <a:bodyPr/>
          <a:lstStyle/>
          <a:p>
            <a:r>
              <a:rPr lang="fr-FR">
                <a:solidFill>
                  <a:srgbClr val="000000"/>
                </a:solidFill>
              </a:rPr>
              <a:t>TRIP avicca</a:t>
            </a:r>
            <a:endParaRPr lang="fr-FR" dirty="0">
              <a:solidFill>
                <a:srgbClr val="000000"/>
              </a:solidFill>
            </a:endParaRP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solidFill>
                  <a:srgbClr val="000000"/>
                </a:solidFill>
              </a:rPr>
              <a:pPr/>
              <a:t>‹N°›</a:t>
            </a:fld>
            <a:endParaRPr lang="fr-FR" dirty="0">
              <a:solidFill>
                <a:srgbClr val="000000"/>
              </a:solidFill>
            </a:endParaRPr>
          </a:p>
        </p:txBody>
      </p:sp>
      <p:sp>
        <p:nvSpPr>
          <p:cNvPr id="7" name="ZoneTexte 6"/>
          <p:cNvSpPr txBox="1"/>
          <p:nvPr userDrawn="1"/>
        </p:nvSpPr>
        <p:spPr>
          <a:xfrm>
            <a:off x="3039509" y="0"/>
            <a:ext cx="5575219" cy="369332"/>
          </a:xfrm>
          <a:prstGeom prst="rect">
            <a:avLst/>
          </a:prstGeom>
          <a:noFill/>
        </p:spPr>
        <p:txBody>
          <a:bodyPr wrap="square" rtlCol="0">
            <a:spAutoFit/>
          </a:bodyPr>
          <a:lstStyle/>
          <a:p>
            <a:pPr>
              <a:buClrTx/>
              <a:buFontTx/>
              <a:buNone/>
            </a:pPr>
            <a:r>
              <a:rPr lang="fr-FR" sz="1800" kern="1200" dirty="0">
                <a:solidFill>
                  <a:srgbClr val="EA5433">
                    <a:lumMod val="60000"/>
                    <a:lumOff val="40000"/>
                  </a:srgbClr>
                </a:solidFill>
                <a:latin typeface="Marianne"/>
              </a:rPr>
              <a:t>en construction – ne pas diffuser</a:t>
            </a:r>
          </a:p>
        </p:txBody>
      </p:sp>
    </p:spTree>
    <p:extLst>
      <p:ext uri="{BB962C8B-B14F-4D97-AF65-F5344CB8AC3E}">
        <p14:creationId xmlns:p14="http://schemas.microsoft.com/office/powerpoint/2010/main" val="3821498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endParaRPr lang="fr-FR" cap="all" dirty="0">
              <a:solidFill>
                <a:srgbClr val="000000"/>
              </a:solidFill>
            </a:endParaRPr>
          </a:p>
        </p:txBody>
      </p:sp>
      <p:sp>
        <p:nvSpPr>
          <p:cNvPr id="4" name="Espace réservé du pied de page 3"/>
          <p:cNvSpPr>
            <a:spLocks noGrp="1"/>
          </p:cNvSpPr>
          <p:nvPr>
            <p:ph type="ftr" sz="quarter" idx="11"/>
          </p:nvPr>
        </p:nvSpPr>
        <p:spPr bwMode="gray"/>
        <p:txBody>
          <a:bodyPr/>
          <a:lstStyle/>
          <a:p>
            <a:r>
              <a:rPr lang="fr-FR">
                <a:solidFill>
                  <a:srgbClr val="000000"/>
                </a:solidFill>
              </a:rPr>
              <a:t>TRIP avicca</a:t>
            </a:r>
            <a:endParaRPr lang="fr-FR" dirty="0">
              <a:solidFill>
                <a:srgbClr val="000000"/>
              </a:solidFill>
            </a:endParaRP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solidFill>
                  <a:srgbClr val="000000"/>
                </a:solidFill>
              </a:rPr>
              <a:pPr/>
              <a:t>‹N°›</a:t>
            </a:fld>
            <a:endParaRPr lang="fr-FR" dirty="0">
              <a:solidFill>
                <a:srgbClr val="000000"/>
              </a:solidFill>
            </a:endParaRPr>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2368013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endParaRPr lang="fr-FR" dirty="0">
              <a:solidFill>
                <a:srgbClr val="000000">
                  <a:alpha val="0"/>
                </a:srgbClr>
              </a:solidFill>
            </a:endParaRPr>
          </a:p>
        </p:txBody>
      </p:sp>
      <p:sp>
        <p:nvSpPr>
          <p:cNvPr id="5" name="Espace réservé du pied de page 4"/>
          <p:cNvSpPr>
            <a:spLocks noGrp="1"/>
          </p:cNvSpPr>
          <p:nvPr>
            <p:ph type="ftr" sz="quarter" idx="11"/>
          </p:nvPr>
        </p:nvSpPr>
        <p:spPr bwMode="gray">
          <a:xfrm>
            <a:off x="720000" y="3919897"/>
            <a:ext cx="3240000" cy="900000"/>
          </a:xfrm>
        </p:spPr>
        <p:txBody>
          <a:bodyPr anchor="b" anchorCtr="0"/>
          <a:lstStyle>
            <a:lvl1pPr>
              <a:defRPr sz="1150"/>
            </a:lvl1pPr>
          </a:lstStyle>
          <a:p>
            <a:r>
              <a:rPr lang="fr-FR">
                <a:solidFill>
                  <a:srgbClr val="000000"/>
                </a:solidFill>
              </a:rPr>
              <a:t>TRIP avicca</a:t>
            </a:r>
            <a:endParaRPr lang="fr-FR" dirty="0">
              <a:solidFill>
                <a:srgbClr val="000000"/>
              </a:solidFill>
            </a:endParaRPr>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solidFill>
                  <a:srgbClr val="000000">
                    <a:alpha val="0"/>
                  </a:srgbClr>
                </a:solidFill>
              </a:rPr>
              <a:pPr/>
              <a:t>‹N°›</a:t>
            </a:fld>
            <a:endParaRPr lang="fr-FR" dirty="0">
              <a:solidFill>
                <a:srgbClr val="000000">
                  <a:alpha val="0"/>
                </a:srgbClr>
              </a:solidFill>
            </a:endParaRPr>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540000" y="360000"/>
            <a:ext cx="2700000" cy="2700000"/>
          </a:xfrm>
          <a:prstGeom prst="rect">
            <a:avLst/>
          </a:prstGeom>
        </p:spPr>
      </p:pic>
      <p:pic>
        <p:nvPicPr>
          <p:cNvPr id="69"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110864" y="476294"/>
            <a:ext cx="2736304" cy="1242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9847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endParaRPr lang="fr-FR" cap="all" dirty="0">
              <a:solidFill>
                <a:srgbClr val="000000"/>
              </a:solidFill>
            </a:endParaRPr>
          </a:p>
        </p:txBody>
      </p:sp>
      <p:sp>
        <p:nvSpPr>
          <p:cNvPr id="3" name="Espace réservé du pied de page 2"/>
          <p:cNvSpPr>
            <a:spLocks noGrp="1"/>
          </p:cNvSpPr>
          <p:nvPr>
            <p:ph type="ftr" sz="quarter" idx="11"/>
          </p:nvPr>
        </p:nvSpPr>
        <p:spPr bwMode="gray"/>
        <p:txBody>
          <a:bodyPr/>
          <a:lstStyle>
            <a:lvl1pPr>
              <a:defRPr/>
            </a:lvl1pPr>
          </a:lstStyle>
          <a:p>
            <a:r>
              <a:rPr lang="fr-FR">
                <a:solidFill>
                  <a:srgbClr val="000000"/>
                </a:solidFill>
              </a:rPr>
              <a:t>TRIP avicca</a:t>
            </a:r>
            <a:endParaRPr lang="fr-FR" dirty="0">
              <a:solidFill>
                <a:srgbClr val="000000"/>
              </a:solidFill>
            </a:endParaRPr>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solidFill>
                  <a:srgbClr val="000000"/>
                </a:solidFill>
              </a:rPr>
              <a:pPr/>
              <a:t>‹N°›</a:t>
            </a:fld>
            <a:endParaRPr lang="fr-FR" dirty="0">
              <a:solidFill>
                <a:srgbClr val="000000"/>
              </a:solidFill>
            </a:endParaRPr>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all" baseline="0">
                <a:solidFill>
                  <a:schemeClr val="tx1"/>
                </a:solidFill>
                <a:latin typeface="Marianne ExtraBold" pitchFamily="50" charset="0"/>
              </a:defRPr>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80000" y="180000"/>
            <a:ext cx="1440000" cy="1440000"/>
          </a:xfrm>
          <a:prstGeom prst="rect">
            <a:avLst/>
          </a:prstGeom>
        </p:spPr>
      </p:pic>
      <p:pic>
        <p:nvPicPr>
          <p:cNvPr id="72"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114771" y="279858"/>
            <a:ext cx="2736304" cy="1242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74062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endParaRPr lang="fr-FR" cap="all" dirty="0">
              <a:solidFill>
                <a:srgbClr val="000000"/>
              </a:solidFill>
            </a:endParaRPr>
          </a:p>
        </p:txBody>
      </p:sp>
      <p:sp>
        <p:nvSpPr>
          <p:cNvPr id="4" name="Espace réservé du pied de page 3"/>
          <p:cNvSpPr>
            <a:spLocks noGrp="1"/>
          </p:cNvSpPr>
          <p:nvPr>
            <p:ph type="ftr" sz="quarter" idx="11"/>
          </p:nvPr>
        </p:nvSpPr>
        <p:spPr bwMode="gray"/>
        <p:txBody>
          <a:bodyPr/>
          <a:lstStyle/>
          <a:p>
            <a:r>
              <a:rPr lang="fr-FR">
                <a:solidFill>
                  <a:srgbClr val="000000"/>
                </a:solidFill>
              </a:rPr>
              <a:t>TRIP avicca</a:t>
            </a:r>
            <a:endParaRPr lang="fr-FR" dirty="0">
              <a:solidFill>
                <a:srgbClr val="000000"/>
              </a:solidFill>
            </a:endParaRP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solidFill>
                  <a:srgbClr val="000000"/>
                </a:solidFill>
              </a:rPr>
              <a:pPr/>
              <a:t>‹N°›</a:t>
            </a:fld>
            <a:endParaRPr lang="fr-FR" dirty="0">
              <a:solidFill>
                <a:srgbClr val="000000"/>
              </a:solidFill>
            </a:endParaRPr>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grpSp>
        <p:nvGrpSpPr>
          <p:cNvPr id="11" name="Groupe 10"/>
          <p:cNvGrpSpPr/>
          <p:nvPr userDrawn="1"/>
        </p:nvGrpSpPr>
        <p:grpSpPr>
          <a:xfrm>
            <a:off x="395536" y="781498"/>
            <a:ext cx="8424936" cy="787119"/>
            <a:chOff x="395536" y="781498"/>
            <a:chExt cx="8424936" cy="787119"/>
          </a:xfrm>
        </p:grpSpPr>
        <p:cxnSp>
          <p:nvCxnSpPr>
            <p:cNvPr id="12" name="Connecteur droit 11"/>
            <p:cNvCxnSpPr/>
            <p:nvPr/>
          </p:nvCxnSpPr>
          <p:spPr>
            <a:xfrm flipV="1">
              <a:off x="395536" y="1419623"/>
              <a:ext cx="669674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flipV="1">
              <a:off x="7349071" y="781498"/>
              <a:ext cx="0" cy="3689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Image" descr="Image"/>
            <p:cNvPicPr>
              <a:picLocks noChangeAspect="1"/>
            </p:cNvPicPr>
            <p:nvPr/>
          </p:nvPicPr>
          <p:blipFill>
            <a:blip r:embed="rId2"/>
            <a:stretch>
              <a:fillRect/>
            </a:stretch>
          </p:blipFill>
          <p:spPr>
            <a:xfrm>
              <a:off x="7192669" y="1236958"/>
              <a:ext cx="331659" cy="331659"/>
            </a:xfrm>
            <a:prstGeom prst="rect">
              <a:avLst/>
            </a:prstGeom>
            <a:ln w="12700">
              <a:miter lim="400000"/>
            </a:ln>
          </p:spPr>
        </p:pic>
        <p:cxnSp>
          <p:nvCxnSpPr>
            <p:cNvPr id="15" name="Connecteur droit 14"/>
            <p:cNvCxnSpPr/>
            <p:nvPr/>
          </p:nvCxnSpPr>
          <p:spPr>
            <a:xfrm>
              <a:off x="7596336" y="1419623"/>
              <a:ext cx="1224136"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317654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pic>
        <p:nvPicPr>
          <p:cNvPr id="7" name="Image 6" descr="Z:\00_CHARTE-GRAPHIQUE-ETAT_2020\Stratégie de marque 2022\02_Pattern\PNG\Green\IGN_Patterns_G_Topo.png"/>
          <p:cNvPicPr/>
          <p:nvPr userDrawn="1"/>
        </p:nvPicPr>
        <p:blipFill rotWithShape="1">
          <a:blip r:embed="rId2" cstate="print">
            <a:extLst>
              <a:ext uri="{28A0092B-C50C-407E-A947-70E740481C1C}">
                <a14:useLocalDpi xmlns:a14="http://schemas.microsoft.com/office/drawing/2010/main" val="0"/>
              </a:ext>
            </a:extLst>
          </a:blip>
          <a:srcRect l="-41" t="8569" r="3579" b="25250"/>
          <a:stretch/>
        </p:blipFill>
        <p:spPr bwMode="auto">
          <a:xfrm>
            <a:off x="323528" y="722414"/>
            <a:ext cx="8820472" cy="3937568"/>
          </a:xfrm>
          <a:prstGeom prst="rect">
            <a:avLst/>
          </a:prstGeom>
          <a:noFill/>
          <a:ln>
            <a:noFill/>
          </a:ln>
        </p:spPr>
      </p:pic>
      <p:sp>
        <p:nvSpPr>
          <p:cNvPr id="3" name="Espace réservé de la date 2"/>
          <p:cNvSpPr>
            <a:spLocks noGrp="1"/>
          </p:cNvSpPr>
          <p:nvPr>
            <p:ph type="dt" sz="half" idx="10"/>
          </p:nvPr>
        </p:nvSpPr>
        <p:spPr bwMode="gray"/>
        <p:txBody>
          <a:bodyPr/>
          <a:lstStyle/>
          <a:p>
            <a:pPr algn="r"/>
            <a:endParaRPr lang="fr-FR" cap="all" dirty="0">
              <a:solidFill>
                <a:srgbClr val="000000"/>
              </a:solidFill>
            </a:endParaRPr>
          </a:p>
        </p:txBody>
      </p:sp>
      <p:sp>
        <p:nvSpPr>
          <p:cNvPr id="4" name="Espace réservé du pied de page 3"/>
          <p:cNvSpPr>
            <a:spLocks noGrp="1"/>
          </p:cNvSpPr>
          <p:nvPr>
            <p:ph type="ftr" sz="quarter" idx="11"/>
          </p:nvPr>
        </p:nvSpPr>
        <p:spPr bwMode="gray"/>
        <p:txBody>
          <a:bodyPr/>
          <a:lstStyle/>
          <a:p>
            <a:r>
              <a:rPr lang="fr-FR">
                <a:solidFill>
                  <a:srgbClr val="000000"/>
                </a:solidFill>
              </a:rPr>
              <a:t>TRIP avicca</a:t>
            </a:r>
            <a:endParaRPr lang="fr-FR" dirty="0">
              <a:solidFill>
                <a:srgbClr val="000000"/>
              </a:solidFill>
            </a:endParaRP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solidFill>
                  <a:srgbClr val="000000"/>
                </a:solidFill>
              </a:rPr>
              <a:pPr/>
              <a:t>‹N°›</a:t>
            </a:fld>
            <a:endParaRPr lang="fr-FR" dirty="0">
              <a:solidFill>
                <a:srgbClr val="000000"/>
              </a:solidFill>
            </a:endParaRPr>
          </a:p>
        </p:txBody>
      </p:sp>
      <p:sp>
        <p:nvSpPr>
          <p:cNvPr id="17" name="Rectangle"/>
          <p:cNvSpPr/>
          <p:nvPr userDrawn="1"/>
        </p:nvSpPr>
        <p:spPr>
          <a:xfrm>
            <a:off x="845332" y="1323046"/>
            <a:ext cx="7776864" cy="2736304"/>
          </a:xfrm>
          <a:prstGeom prst="rect">
            <a:avLst/>
          </a:prstGeom>
          <a:solidFill>
            <a:srgbClr val="FFFFFF"/>
          </a:solidFill>
          <a:ln w="12700">
            <a:miter lim="400000"/>
          </a:ln>
        </p:spPr>
        <p:txBody>
          <a:bodyPr lIns="50800" tIns="50800" rIns="50800" bIns="50800" anchor="ctr"/>
          <a:lstStyle/>
          <a:p>
            <a:pPr defTabSz="825500">
              <a:buClrTx/>
              <a:buFontTx/>
              <a:buNone/>
              <a:defRPr sz="3200">
                <a:solidFill>
                  <a:srgbClr val="FFFFFF"/>
                </a:solidFill>
                <a:latin typeface="Helvetica Neue Medium"/>
                <a:ea typeface="Helvetica Neue Medium"/>
                <a:cs typeface="Helvetica Neue Medium"/>
                <a:sym typeface="Helvetica Neue Medium"/>
              </a:defRPr>
            </a:pPr>
            <a:endParaRPr sz="3200" kern="1200">
              <a:solidFill>
                <a:srgbClr val="FFFFFF"/>
              </a:solidFill>
              <a:latin typeface="Helvetica Neue Medium"/>
              <a:ea typeface="Helvetica Neue Medium"/>
              <a:cs typeface="Helvetica Neue Medium"/>
              <a:sym typeface="Helvetica Neue Medium"/>
            </a:endParaRPr>
          </a:p>
        </p:txBody>
      </p:sp>
      <p:sp>
        <p:nvSpPr>
          <p:cNvPr id="18" name="Ligne"/>
          <p:cNvSpPr/>
          <p:nvPr userDrawn="1"/>
        </p:nvSpPr>
        <p:spPr>
          <a:xfrm flipV="1">
            <a:off x="4736904" y="1416793"/>
            <a:ext cx="0" cy="1176025"/>
          </a:xfrm>
          <a:prstGeom prst="line">
            <a:avLst/>
          </a:prstGeom>
          <a:ln w="6350">
            <a:solidFill>
              <a:srgbClr val="000000"/>
            </a:solidFill>
            <a:miter lim="400000"/>
          </a:ln>
        </p:spPr>
        <p:txBody>
          <a:bodyPr lIns="50800" tIns="50800" rIns="50800" bIns="50800" anchor="ctr"/>
          <a:lstStyle/>
          <a:p>
            <a:pPr>
              <a:buClrTx/>
              <a:buFontTx/>
              <a:buNone/>
            </a:pPr>
            <a:endParaRPr sz="1800" kern="1200">
              <a:latin typeface="Marianne"/>
            </a:endParaRPr>
          </a:p>
        </p:txBody>
      </p:sp>
      <p:sp>
        <p:nvSpPr>
          <p:cNvPr id="19" name="Ligne"/>
          <p:cNvSpPr/>
          <p:nvPr userDrawn="1"/>
        </p:nvSpPr>
        <p:spPr>
          <a:xfrm>
            <a:off x="1021058" y="2686210"/>
            <a:ext cx="3615658" cy="0"/>
          </a:xfrm>
          <a:prstGeom prst="line">
            <a:avLst/>
          </a:prstGeom>
          <a:ln w="6350">
            <a:solidFill>
              <a:srgbClr val="000000"/>
            </a:solidFill>
            <a:miter lim="400000"/>
          </a:ln>
        </p:spPr>
        <p:txBody>
          <a:bodyPr lIns="50800" tIns="50800" rIns="50800" bIns="50800" anchor="ctr"/>
          <a:lstStyle/>
          <a:p>
            <a:pPr>
              <a:buClrTx/>
              <a:buFontTx/>
              <a:buNone/>
            </a:pPr>
            <a:endParaRPr sz="1800" kern="1200">
              <a:latin typeface="Marianne"/>
            </a:endParaRPr>
          </a:p>
        </p:txBody>
      </p:sp>
      <p:sp>
        <p:nvSpPr>
          <p:cNvPr id="20" name="Ligne"/>
          <p:cNvSpPr/>
          <p:nvPr userDrawn="1"/>
        </p:nvSpPr>
        <p:spPr>
          <a:xfrm flipV="1">
            <a:off x="4736904" y="2778094"/>
            <a:ext cx="0" cy="1176025"/>
          </a:xfrm>
          <a:prstGeom prst="line">
            <a:avLst/>
          </a:prstGeom>
          <a:ln w="6350">
            <a:solidFill>
              <a:srgbClr val="000000"/>
            </a:solidFill>
            <a:miter lim="400000"/>
          </a:ln>
        </p:spPr>
        <p:txBody>
          <a:bodyPr lIns="50800" tIns="50800" rIns="50800" bIns="50800" anchor="ctr"/>
          <a:lstStyle/>
          <a:p>
            <a:pPr>
              <a:buClrTx/>
              <a:buFontTx/>
              <a:buNone/>
            </a:pPr>
            <a:endParaRPr sz="1800" kern="1200">
              <a:latin typeface="Marianne"/>
            </a:endParaRPr>
          </a:p>
        </p:txBody>
      </p:sp>
    </p:spTree>
    <p:extLst>
      <p:ext uri="{BB962C8B-B14F-4D97-AF65-F5344CB8AC3E}">
        <p14:creationId xmlns:p14="http://schemas.microsoft.com/office/powerpoint/2010/main" val="6102687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endParaRPr lang="fr-FR" cap="all" dirty="0">
              <a:solidFill>
                <a:srgbClr val="000000"/>
              </a:solidFill>
            </a:endParaRPr>
          </a:p>
        </p:txBody>
      </p:sp>
      <p:sp>
        <p:nvSpPr>
          <p:cNvPr id="4" name="Espace réservé du pied de page 3"/>
          <p:cNvSpPr>
            <a:spLocks noGrp="1"/>
          </p:cNvSpPr>
          <p:nvPr>
            <p:ph type="ftr" sz="quarter" idx="11"/>
          </p:nvPr>
        </p:nvSpPr>
        <p:spPr bwMode="gray"/>
        <p:txBody>
          <a:bodyPr/>
          <a:lstStyle/>
          <a:p>
            <a:r>
              <a:rPr lang="fr-FR">
                <a:solidFill>
                  <a:srgbClr val="000000"/>
                </a:solidFill>
              </a:rPr>
              <a:t>TRIP avicca</a:t>
            </a:r>
            <a:endParaRPr lang="fr-FR" dirty="0">
              <a:solidFill>
                <a:srgbClr val="000000"/>
              </a:solidFill>
            </a:endParaRP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solidFill>
                  <a:srgbClr val="000000"/>
                </a:solidFill>
              </a:rPr>
              <a:pPr/>
              <a:t>‹N°›</a:t>
            </a:fld>
            <a:endParaRPr lang="fr-FR" dirty="0">
              <a:solidFill>
                <a:srgbClr val="000000"/>
              </a:solidFill>
            </a:endParaRPr>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grpSp>
        <p:nvGrpSpPr>
          <p:cNvPr id="11" name="Groupe 10"/>
          <p:cNvGrpSpPr/>
          <p:nvPr userDrawn="1"/>
        </p:nvGrpSpPr>
        <p:grpSpPr>
          <a:xfrm>
            <a:off x="395536" y="781498"/>
            <a:ext cx="8424936" cy="787119"/>
            <a:chOff x="395536" y="781498"/>
            <a:chExt cx="8424936" cy="787119"/>
          </a:xfrm>
        </p:grpSpPr>
        <p:cxnSp>
          <p:nvCxnSpPr>
            <p:cNvPr id="15" name="Connecteur droit 14"/>
            <p:cNvCxnSpPr/>
            <p:nvPr/>
          </p:nvCxnSpPr>
          <p:spPr>
            <a:xfrm flipV="1">
              <a:off x="395536" y="1419623"/>
              <a:ext cx="669674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flipV="1">
              <a:off x="7349071" y="781498"/>
              <a:ext cx="0" cy="3689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Image" descr="Image"/>
            <p:cNvPicPr>
              <a:picLocks noChangeAspect="1"/>
            </p:cNvPicPr>
            <p:nvPr/>
          </p:nvPicPr>
          <p:blipFill>
            <a:blip r:embed="rId2"/>
            <a:stretch>
              <a:fillRect/>
            </a:stretch>
          </p:blipFill>
          <p:spPr>
            <a:xfrm>
              <a:off x="7192669" y="1236958"/>
              <a:ext cx="331659" cy="331659"/>
            </a:xfrm>
            <a:prstGeom prst="rect">
              <a:avLst/>
            </a:prstGeom>
            <a:ln w="12700">
              <a:miter lim="400000"/>
            </a:ln>
          </p:spPr>
        </p:pic>
        <p:cxnSp>
          <p:nvCxnSpPr>
            <p:cNvPr id="18" name="Connecteur droit 17"/>
            <p:cNvCxnSpPr/>
            <p:nvPr/>
          </p:nvCxnSpPr>
          <p:spPr>
            <a:xfrm>
              <a:off x="7596336" y="1419623"/>
              <a:ext cx="1224136"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17302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u">
  <p:cSld name="Contenu">
    <p:spTree>
      <p:nvGrpSpPr>
        <p:cNvPr id="1" name="Shape 21"/>
        <p:cNvGrpSpPr/>
        <p:nvPr/>
      </p:nvGrpSpPr>
      <p:grpSpPr>
        <a:xfrm>
          <a:off x="0" y="0"/>
          <a:ext cx="0" cy="0"/>
          <a:chOff x="0" y="0"/>
          <a:chExt cx="0" cy="0"/>
        </a:xfrm>
      </p:grpSpPr>
      <p:sp>
        <p:nvSpPr>
          <p:cNvPr id="23" name="Google Shape;23;p8"/>
          <p:cNvSpPr txBox="1">
            <a:spLocks noGrp="1"/>
          </p:cNvSpPr>
          <p:nvPr>
            <p:ph type="title"/>
          </p:nvPr>
        </p:nvSpPr>
        <p:spPr>
          <a:xfrm>
            <a:off x="628650" y="273844"/>
            <a:ext cx="7886700" cy="994172"/>
          </a:xfrm>
          <a:prstGeom prst="rect">
            <a:avLst/>
          </a:prstGeom>
          <a:noFill/>
          <a:ln>
            <a:noFill/>
          </a:ln>
        </p:spPr>
        <p:txBody>
          <a:bodyPr spcFirstLastPara="1" wrap="square" lIns="137025" tIns="68500" rIns="137025" bIns="68500" anchor="ctr" anchorCtr="0">
            <a:normAutofit/>
          </a:bodyPr>
          <a:lstStyle>
            <a:lvl1pPr lvl="0" algn="l">
              <a:lnSpc>
                <a:spcPct val="90000"/>
              </a:lnSpc>
              <a:spcBef>
                <a:spcPts val="0"/>
              </a:spcBef>
              <a:spcAft>
                <a:spcPts val="0"/>
              </a:spcAft>
              <a:buClr>
                <a:srgbClr val="C8D41F"/>
              </a:buClr>
              <a:buSzPts val="5400"/>
              <a:buFont typeface="Arial"/>
              <a:buNone/>
              <a:defRPr sz="2800" b="0" i="0" u="none" strike="noStrike" cap="none">
                <a:solidFill>
                  <a:srgbClr val="C8D41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8"/>
          <p:cNvSpPr txBox="1">
            <a:spLocks noGrp="1"/>
          </p:cNvSpPr>
          <p:nvPr>
            <p:ph type="body" idx="1"/>
          </p:nvPr>
        </p:nvSpPr>
        <p:spPr>
          <a:xfrm>
            <a:off x="628650" y="1369221"/>
            <a:ext cx="7886700" cy="501900"/>
          </a:xfrm>
          <a:prstGeom prst="rect">
            <a:avLst/>
          </a:prstGeom>
          <a:noFill/>
          <a:ln>
            <a:noFill/>
          </a:ln>
        </p:spPr>
        <p:txBody>
          <a:bodyPr spcFirstLastPara="1" wrap="square" lIns="137025" tIns="68500" rIns="137025" bIns="68500" anchor="t" anchorCtr="0">
            <a:normAutofit/>
          </a:bodyPr>
          <a:lstStyle>
            <a:lvl1pPr marL="457200" lvl="0" indent="-228600" algn="l">
              <a:lnSpc>
                <a:spcPct val="90000"/>
              </a:lnSpc>
              <a:spcBef>
                <a:spcPts val="749"/>
              </a:spcBef>
              <a:spcAft>
                <a:spcPts val="0"/>
              </a:spcAft>
              <a:buClr>
                <a:srgbClr val="076356"/>
              </a:buClr>
              <a:buSzPts val="3600"/>
              <a:buNone/>
              <a:defRPr sz="1800">
                <a:solidFill>
                  <a:srgbClr val="076356"/>
                </a:solidFill>
              </a:defRPr>
            </a:lvl1pPr>
            <a:lvl2pPr marL="914400" lvl="1" indent="-228600" algn="l">
              <a:lnSpc>
                <a:spcPct val="90000"/>
              </a:lnSpc>
              <a:spcBef>
                <a:spcPts val="374"/>
              </a:spcBef>
              <a:spcAft>
                <a:spcPts val="0"/>
              </a:spcAft>
              <a:buClr>
                <a:srgbClr val="3B6C9E"/>
              </a:buClr>
              <a:buSzPts val="3000"/>
              <a:buNone/>
              <a:defRPr sz="1500">
                <a:solidFill>
                  <a:srgbClr val="3B6C9E"/>
                </a:solidFill>
              </a:defRPr>
            </a:lvl2pPr>
            <a:lvl3pPr marL="1371600" lvl="2" indent="-228600" algn="l">
              <a:lnSpc>
                <a:spcPct val="90000"/>
              </a:lnSpc>
              <a:spcBef>
                <a:spcPts val="374"/>
              </a:spcBef>
              <a:spcAft>
                <a:spcPts val="0"/>
              </a:spcAft>
              <a:buClr>
                <a:srgbClr val="3B6C9E"/>
              </a:buClr>
              <a:buSzPts val="3000"/>
              <a:buNone/>
              <a:defRPr sz="1500">
                <a:solidFill>
                  <a:srgbClr val="3B6C9E"/>
                </a:solidFill>
              </a:defRPr>
            </a:lvl3pPr>
            <a:lvl4pPr marL="1828800" lvl="3" indent="-419100" algn="l">
              <a:lnSpc>
                <a:spcPct val="90000"/>
              </a:lnSpc>
              <a:spcBef>
                <a:spcPts val="374"/>
              </a:spcBef>
              <a:spcAft>
                <a:spcPts val="0"/>
              </a:spcAft>
              <a:buClr>
                <a:srgbClr val="3B6C9E"/>
              </a:buClr>
              <a:buSzPts val="3000"/>
              <a:buChar char="•"/>
              <a:defRPr sz="1500">
                <a:solidFill>
                  <a:srgbClr val="3B6C9E"/>
                </a:solidFill>
              </a:defRPr>
            </a:lvl4pPr>
            <a:lvl5pPr marL="2286000" lvl="4" indent="-419100" algn="l">
              <a:lnSpc>
                <a:spcPct val="90000"/>
              </a:lnSpc>
              <a:spcBef>
                <a:spcPts val="374"/>
              </a:spcBef>
              <a:spcAft>
                <a:spcPts val="0"/>
              </a:spcAft>
              <a:buClr>
                <a:srgbClr val="3B6C9E"/>
              </a:buClr>
              <a:buSzPts val="3000"/>
              <a:buChar char="•"/>
              <a:defRPr sz="1500">
                <a:solidFill>
                  <a:srgbClr val="3B6C9E"/>
                </a:solidFill>
              </a:defRPr>
            </a:lvl5pPr>
            <a:lvl6pPr marL="2743200" lvl="5" indent="-342900" algn="l">
              <a:lnSpc>
                <a:spcPct val="90000"/>
              </a:lnSpc>
              <a:spcBef>
                <a:spcPts val="374"/>
              </a:spcBef>
              <a:spcAft>
                <a:spcPts val="0"/>
              </a:spcAft>
              <a:buClr>
                <a:schemeClr val="dk1"/>
              </a:buClr>
              <a:buSzPts val="1800"/>
              <a:buChar char="•"/>
              <a:defRPr/>
            </a:lvl6pPr>
            <a:lvl7pPr marL="3200400" lvl="6" indent="-342900" algn="l">
              <a:lnSpc>
                <a:spcPct val="90000"/>
              </a:lnSpc>
              <a:spcBef>
                <a:spcPts val="374"/>
              </a:spcBef>
              <a:spcAft>
                <a:spcPts val="0"/>
              </a:spcAft>
              <a:buClr>
                <a:schemeClr val="dk1"/>
              </a:buClr>
              <a:buSzPts val="1800"/>
              <a:buChar char="•"/>
              <a:defRPr/>
            </a:lvl7pPr>
            <a:lvl8pPr marL="3657600" lvl="7" indent="-342900" algn="l">
              <a:lnSpc>
                <a:spcPct val="90000"/>
              </a:lnSpc>
              <a:spcBef>
                <a:spcPts val="374"/>
              </a:spcBef>
              <a:spcAft>
                <a:spcPts val="0"/>
              </a:spcAft>
              <a:buClr>
                <a:schemeClr val="dk1"/>
              </a:buClr>
              <a:buSzPts val="1800"/>
              <a:buChar char="•"/>
              <a:defRPr/>
            </a:lvl8pPr>
            <a:lvl9pPr marL="4114800" lvl="8" indent="-342900" algn="l">
              <a:lnSpc>
                <a:spcPct val="90000"/>
              </a:lnSpc>
              <a:spcBef>
                <a:spcPts val="374"/>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900000"/>
            <a:ext cx="8424000" cy="720000"/>
          </a:xfrm>
        </p:spPr>
        <p:txBody>
          <a:bodyPr/>
          <a:lstStyle/>
          <a:p>
            <a:r>
              <a:rPr lang="fr-FR" noProof="0" dirty="0"/>
              <a:t>TITRE</a:t>
            </a:r>
            <a:endParaRPr lang="fr-FR" dirty="0"/>
          </a:p>
        </p:txBody>
      </p:sp>
      <p:sp>
        <p:nvSpPr>
          <p:cNvPr id="5" name="Espace réservé de la date 4"/>
          <p:cNvSpPr>
            <a:spLocks noGrp="1"/>
          </p:cNvSpPr>
          <p:nvPr>
            <p:ph type="dt" sz="half" idx="10"/>
          </p:nvPr>
        </p:nvSpPr>
        <p:spPr bwMode="gray"/>
        <p:txBody>
          <a:bodyPr/>
          <a:lstStyle/>
          <a:p>
            <a:pPr algn="r"/>
            <a:endParaRPr lang="fr-FR" cap="all" dirty="0">
              <a:solidFill>
                <a:srgbClr val="000000"/>
              </a:solidFill>
            </a:endParaRPr>
          </a:p>
        </p:txBody>
      </p:sp>
      <p:sp>
        <p:nvSpPr>
          <p:cNvPr id="6" name="Espace réservé du pied de page 5"/>
          <p:cNvSpPr>
            <a:spLocks noGrp="1"/>
          </p:cNvSpPr>
          <p:nvPr>
            <p:ph type="ftr" sz="quarter" idx="11"/>
          </p:nvPr>
        </p:nvSpPr>
        <p:spPr bwMode="gray"/>
        <p:txBody>
          <a:bodyPr/>
          <a:lstStyle/>
          <a:p>
            <a:r>
              <a:rPr lang="fr-FR">
                <a:solidFill>
                  <a:srgbClr val="000000"/>
                </a:solidFill>
              </a:rPr>
              <a:t>TRIP avicca</a:t>
            </a:r>
            <a:endParaRPr lang="fr-FR" dirty="0">
              <a:solidFill>
                <a:srgbClr val="000000"/>
              </a:solidFill>
            </a:endParaRPr>
          </a:p>
        </p:txBody>
      </p:sp>
      <p:sp>
        <p:nvSpPr>
          <p:cNvPr id="7" name="Espace réservé du numéro de diapositive 6"/>
          <p:cNvSpPr>
            <a:spLocks noGrp="1"/>
          </p:cNvSpPr>
          <p:nvPr>
            <p:ph type="sldNum" sz="quarter" idx="12"/>
          </p:nvPr>
        </p:nvSpPr>
        <p:spPr bwMode="gray"/>
        <p:txBody>
          <a:bodyPr/>
          <a:lstStyle/>
          <a:p>
            <a:fld id="{733122C9-A0B9-462F-8757-0847AD287B63}" type="slidenum">
              <a:rPr lang="fr-FR" smtClean="0">
                <a:solidFill>
                  <a:srgbClr val="000000"/>
                </a:solidFill>
              </a:rPr>
              <a:pPr/>
              <a:t>‹N°›</a:t>
            </a:fld>
            <a:endParaRPr lang="fr-FR" dirty="0">
              <a:solidFill>
                <a:srgbClr val="000000"/>
              </a:solidFill>
            </a:endParaRPr>
          </a:p>
        </p:txBody>
      </p:sp>
      <p:sp>
        <p:nvSpPr>
          <p:cNvPr id="9" name="Espace réservé du contenu 8"/>
          <p:cNvSpPr>
            <a:spLocks noGrp="1"/>
          </p:cNvSpPr>
          <p:nvPr>
            <p:ph sz="quarter" idx="14" hasCustomPrompt="1"/>
          </p:nvPr>
        </p:nvSpPr>
        <p:spPr bwMode="gray">
          <a:xfrm>
            <a:off x="359998" y="1836000"/>
            <a:ext cx="8424000" cy="2574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cxnSp>
        <p:nvCxnSpPr>
          <p:cNvPr id="10" name="Connecteur droit 9"/>
          <p:cNvCxnSpPr/>
          <p:nvPr/>
        </p:nvCxnSpPr>
        <p:spPr>
          <a:xfrm flipV="1">
            <a:off x="395536" y="1419624"/>
            <a:ext cx="4752528"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flipV="1">
            <a:off x="5376474" y="781498"/>
            <a:ext cx="0" cy="3689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Image" descr="Image"/>
          <p:cNvPicPr>
            <a:picLocks noChangeAspect="1"/>
          </p:cNvPicPr>
          <p:nvPr/>
        </p:nvPicPr>
        <p:blipFill>
          <a:blip r:embed="rId2"/>
          <a:stretch>
            <a:fillRect/>
          </a:stretch>
        </p:blipFill>
        <p:spPr>
          <a:xfrm>
            <a:off x="5220072" y="1236958"/>
            <a:ext cx="331659" cy="331659"/>
          </a:xfrm>
          <a:prstGeom prst="rect">
            <a:avLst/>
          </a:prstGeom>
          <a:ln w="12700">
            <a:miter lim="400000"/>
          </a:ln>
        </p:spPr>
      </p:pic>
      <p:cxnSp>
        <p:nvCxnSpPr>
          <p:cNvPr id="13" name="Connecteur droit 12"/>
          <p:cNvCxnSpPr/>
          <p:nvPr/>
        </p:nvCxnSpPr>
        <p:spPr>
          <a:xfrm>
            <a:off x="5623739" y="1419623"/>
            <a:ext cx="3124725"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1241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5"/>
        <p:cNvGrpSpPr/>
        <p:nvPr/>
      </p:nvGrpSpPr>
      <p:grpSpPr>
        <a:xfrm>
          <a:off x="0" y="0"/>
          <a:ext cx="0" cy="0"/>
          <a:chOff x="0" y="0"/>
          <a:chExt cx="0" cy="0"/>
        </a:xfrm>
      </p:grpSpPr>
      <p:sp>
        <p:nvSpPr>
          <p:cNvPr id="26" name="Google Shape;26;p15"/>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rgbClr val="076356"/>
              </a:buClr>
              <a:buSzPts val="4800"/>
              <a:buNone/>
              <a:defRPr sz="4800">
                <a:solidFill>
                  <a:srgbClr val="076356"/>
                </a:solidFill>
              </a:defRPr>
            </a:lvl1pPr>
            <a:lvl2pPr lvl="1" algn="l">
              <a:lnSpc>
                <a:spcPct val="100000"/>
              </a:lnSpc>
              <a:spcBef>
                <a:spcPts val="0"/>
              </a:spcBef>
              <a:spcAft>
                <a:spcPts val="0"/>
              </a:spcAft>
              <a:buClr>
                <a:srgbClr val="076356"/>
              </a:buClr>
              <a:buSzPts val="4800"/>
              <a:buNone/>
              <a:defRPr sz="4800">
                <a:solidFill>
                  <a:srgbClr val="076356"/>
                </a:solidFill>
              </a:defRPr>
            </a:lvl2pPr>
            <a:lvl3pPr lvl="2" algn="l">
              <a:lnSpc>
                <a:spcPct val="100000"/>
              </a:lnSpc>
              <a:spcBef>
                <a:spcPts val="0"/>
              </a:spcBef>
              <a:spcAft>
                <a:spcPts val="0"/>
              </a:spcAft>
              <a:buClr>
                <a:srgbClr val="076356"/>
              </a:buClr>
              <a:buSzPts val="4800"/>
              <a:buNone/>
              <a:defRPr sz="4800">
                <a:solidFill>
                  <a:srgbClr val="076356"/>
                </a:solidFill>
              </a:defRPr>
            </a:lvl3pPr>
            <a:lvl4pPr lvl="3" algn="l">
              <a:lnSpc>
                <a:spcPct val="100000"/>
              </a:lnSpc>
              <a:spcBef>
                <a:spcPts val="0"/>
              </a:spcBef>
              <a:spcAft>
                <a:spcPts val="0"/>
              </a:spcAft>
              <a:buClr>
                <a:srgbClr val="076356"/>
              </a:buClr>
              <a:buSzPts val="4800"/>
              <a:buNone/>
              <a:defRPr sz="4800">
                <a:solidFill>
                  <a:srgbClr val="076356"/>
                </a:solidFill>
              </a:defRPr>
            </a:lvl4pPr>
            <a:lvl5pPr lvl="4" algn="l">
              <a:lnSpc>
                <a:spcPct val="100000"/>
              </a:lnSpc>
              <a:spcBef>
                <a:spcPts val="0"/>
              </a:spcBef>
              <a:spcAft>
                <a:spcPts val="0"/>
              </a:spcAft>
              <a:buClr>
                <a:srgbClr val="076356"/>
              </a:buClr>
              <a:buSzPts val="4800"/>
              <a:buNone/>
              <a:defRPr sz="4800">
                <a:solidFill>
                  <a:srgbClr val="076356"/>
                </a:solidFill>
              </a:defRPr>
            </a:lvl5pPr>
            <a:lvl6pPr lvl="5" algn="l">
              <a:lnSpc>
                <a:spcPct val="100000"/>
              </a:lnSpc>
              <a:spcBef>
                <a:spcPts val="0"/>
              </a:spcBef>
              <a:spcAft>
                <a:spcPts val="0"/>
              </a:spcAft>
              <a:buClr>
                <a:srgbClr val="076356"/>
              </a:buClr>
              <a:buSzPts val="4800"/>
              <a:buNone/>
              <a:defRPr sz="4800">
                <a:solidFill>
                  <a:srgbClr val="076356"/>
                </a:solidFill>
              </a:defRPr>
            </a:lvl6pPr>
            <a:lvl7pPr lvl="6" algn="l">
              <a:lnSpc>
                <a:spcPct val="100000"/>
              </a:lnSpc>
              <a:spcBef>
                <a:spcPts val="0"/>
              </a:spcBef>
              <a:spcAft>
                <a:spcPts val="0"/>
              </a:spcAft>
              <a:buClr>
                <a:srgbClr val="076356"/>
              </a:buClr>
              <a:buSzPts val="4800"/>
              <a:buNone/>
              <a:defRPr sz="4800">
                <a:solidFill>
                  <a:srgbClr val="076356"/>
                </a:solidFill>
              </a:defRPr>
            </a:lvl7pPr>
            <a:lvl8pPr lvl="7" algn="l">
              <a:lnSpc>
                <a:spcPct val="100000"/>
              </a:lnSpc>
              <a:spcBef>
                <a:spcPts val="0"/>
              </a:spcBef>
              <a:spcAft>
                <a:spcPts val="0"/>
              </a:spcAft>
              <a:buClr>
                <a:srgbClr val="076356"/>
              </a:buClr>
              <a:buSzPts val="4800"/>
              <a:buNone/>
              <a:defRPr sz="4800">
                <a:solidFill>
                  <a:srgbClr val="076356"/>
                </a:solidFill>
              </a:defRPr>
            </a:lvl8pPr>
            <a:lvl9pPr lvl="8" algn="l">
              <a:lnSpc>
                <a:spcPct val="100000"/>
              </a:lnSpc>
              <a:spcBef>
                <a:spcPts val="0"/>
              </a:spcBef>
              <a:spcAft>
                <a:spcPts val="0"/>
              </a:spcAft>
              <a:buClr>
                <a:srgbClr val="076356"/>
              </a:buClr>
              <a:buSzPts val="4800"/>
              <a:buNone/>
              <a:defRPr sz="4800">
                <a:solidFill>
                  <a:srgbClr val="076356"/>
                </a:solidFill>
              </a:defRPr>
            </a:lvl9pPr>
          </a:lstStyle>
          <a:p>
            <a:endParaRPr/>
          </a:p>
        </p:txBody>
      </p:sp>
      <p:sp>
        <p:nvSpPr>
          <p:cNvPr id="27" name="Google Shape;27;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solidFill>
                  <a:srgbClr val="C8D41A"/>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1" name="Google Shape;31;p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rgbClr val="076356"/>
              </a:buClr>
              <a:buSzPts val="1800"/>
              <a:buChar char="●"/>
              <a:defRPr>
                <a:solidFill>
                  <a:srgbClr val="076356"/>
                </a:solidFill>
              </a:defRPr>
            </a:lvl1pPr>
            <a:lvl2pPr marL="914400" lvl="1" indent="-317500" algn="l">
              <a:lnSpc>
                <a:spcPct val="115000"/>
              </a:lnSpc>
              <a:spcBef>
                <a:spcPts val="0"/>
              </a:spcBef>
              <a:spcAft>
                <a:spcPts val="0"/>
              </a:spcAft>
              <a:buClr>
                <a:srgbClr val="406B98"/>
              </a:buClr>
              <a:buSzPts val="1400"/>
              <a:buChar char="○"/>
              <a:defRPr>
                <a:solidFill>
                  <a:srgbClr val="406B98"/>
                </a:solidFill>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32" name="Google Shape;32;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cSld name="1_Section header 2">
    <p:spTree>
      <p:nvGrpSpPr>
        <p:cNvPr id="1" name="Shape 34"/>
        <p:cNvGrpSpPr/>
        <p:nvPr/>
      </p:nvGrpSpPr>
      <p:grpSpPr>
        <a:xfrm>
          <a:off x="0" y="0"/>
          <a:ext cx="0" cy="0"/>
          <a:chOff x="0" y="0"/>
          <a:chExt cx="0" cy="0"/>
        </a:xfrm>
      </p:grpSpPr>
      <p:sp>
        <p:nvSpPr>
          <p:cNvPr id="35" name="Google Shape;35;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
        <p:nvSpPr>
          <p:cNvPr id="37" name="Google Shape;37;p10"/>
          <p:cNvSpPr txBox="1">
            <a:spLocks noGrp="1"/>
          </p:cNvSpPr>
          <p:nvPr>
            <p:ph type="body" idx="1"/>
          </p:nvPr>
        </p:nvSpPr>
        <p:spPr>
          <a:xfrm>
            <a:off x="628650" y="1369221"/>
            <a:ext cx="7886700" cy="501900"/>
          </a:xfrm>
          <a:prstGeom prst="rect">
            <a:avLst/>
          </a:prstGeom>
          <a:noFill/>
          <a:ln>
            <a:noFill/>
          </a:ln>
        </p:spPr>
        <p:txBody>
          <a:bodyPr spcFirstLastPara="1" wrap="square" lIns="137025" tIns="68500" rIns="137025" bIns="68500" anchor="t" anchorCtr="0">
            <a:normAutofit/>
          </a:bodyPr>
          <a:lstStyle>
            <a:lvl1pPr marL="457200" lvl="0" indent="-228600" algn="l">
              <a:lnSpc>
                <a:spcPct val="90000"/>
              </a:lnSpc>
              <a:spcBef>
                <a:spcPts val="749"/>
              </a:spcBef>
              <a:spcAft>
                <a:spcPts val="0"/>
              </a:spcAft>
              <a:buClr>
                <a:srgbClr val="3B6C9E"/>
              </a:buClr>
              <a:buSzPts val="3600"/>
              <a:buNone/>
              <a:defRPr sz="1800">
                <a:solidFill>
                  <a:srgbClr val="BCCF3F"/>
                </a:solidFill>
              </a:defRPr>
            </a:lvl1pPr>
            <a:lvl2pPr marL="914400" lvl="1" indent="-228600" algn="l">
              <a:lnSpc>
                <a:spcPct val="90000"/>
              </a:lnSpc>
              <a:spcBef>
                <a:spcPts val="374"/>
              </a:spcBef>
              <a:spcAft>
                <a:spcPts val="0"/>
              </a:spcAft>
              <a:buClr>
                <a:srgbClr val="076356"/>
              </a:buClr>
              <a:buSzPts val="3000"/>
              <a:buNone/>
              <a:defRPr sz="1500">
                <a:solidFill>
                  <a:srgbClr val="076356"/>
                </a:solidFill>
              </a:defRPr>
            </a:lvl2pPr>
            <a:lvl3pPr marL="1371600" lvl="2" indent="-228600" algn="l">
              <a:lnSpc>
                <a:spcPct val="90000"/>
              </a:lnSpc>
              <a:spcBef>
                <a:spcPts val="374"/>
              </a:spcBef>
              <a:spcAft>
                <a:spcPts val="0"/>
              </a:spcAft>
              <a:buClr>
                <a:srgbClr val="3B6C9E"/>
              </a:buClr>
              <a:buSzPts val="3000"/>
              <a:buNone/>
              <a:defRPr sz="1500">
                <a:solidFill>
                  <a:srgbClr val="3B6C9E"/>
                </a:solidFill>
              </a:defRPr>
            </a:lvl3pPr>
            <a:lvl4pPr marL="1828800" lvl="3" indent="-419100" algn="l">
              <a:lnSpc>
                <a:spcPct val="90000"/>
              </a:lnSpc>
              <a:spcBef>
                <a:spcPts val="374"/>
              </a:spcBef>
              <a:spcAft>
                <a:spcPts val="0"/>
              </a:spcAft>
              <a:buClr>
                <a:srgbClr val="3B6C9E"/>
              </a:buClr>
              <a:buSzPts val="3000"/>
              <a:buChar char="•"/>
              <a:defRPr sz="1500">
                <a:solidFill>
                  <a:srgbClr val="3B6C9E"/>
                </a:solidFill>
              </a:defRPr>
            </a:lvl4pPr>
            <a:lvl5pPr marL="2286000" lvl="4" indent="-419100" algn="l">
              <a:lnSpc>
                <a:spcPct val="90000"/>
              </a:lnSpc>
              <a:spcBef>
                <a:spcPts val="374"/>
              </a:spcBef>
              <a:spcAft>
                <a:spcPts val="0"/>
              </a:spcAft>
              <a:buClr>
                <a:srgbClr val="3B6C9E"/>
              </a:buClr>
              <a:buSzPts val="3000"/>
              <a:buChar char="•"/>
              <a:defRPr sz="1500">
                <a:solidFill>
                  <a:srgbClr val="3B6C9E"/>
                </a:solidFill>
              </a:defRPr>
            </a:lvl5pPr>
            <a:lvl6pPr marL="2743200" lvl="5" indent="-342900" algn="l">
              <a:lnSpc>
                <a:spcPct val="90000"/>
              </a:lnSpc>
              <a:spcBef>
                <a:spcPts val="374"/>
              </a:spcBef>
              <a:spcAft>
                <a:spcPts val="0"/>
              </a:spcAft>
              <a:buClr>
                <a:schemeClr val="dk1"/>
              </a:buClr>
              <a:buSzPts val="1800"/>
              <a:buChar char="•"/>
              <a:defRPr/>
            </a:lvl6pPr>
            <a:lvl7pPr marL="3200400" lvl="6" indent="-342900" algn="l">
              <a:lnSpc>
                <a:spcPct val="90000"/>
              </a:lnSpc>
              <a:spcBef>
                <a:spcPts val="374"/>
              </a:spcBef>
              <a:spcAft>
                <a:spcPts val="0"/>
              </a:spcAft>
              <a:buClr>
                <a:schemeClr val="dk1"/>
              </a:buClr>
              <a:buSzPts val="1800"/>
              <a:buChar char="•"/>
              <a:defRPr/>
            </a:lvl7pPr>
            <a:lvl8pPr marL="3657600" lvl="7" indent="-342900" algn="l">
              <a:lnSpc>
                <a:spcPct val="90000"/>
              </a:lnSpc>
              <a:spcBef>
                <a:spcPts val="374"/>
              </a:spcBef>
              <a:spcAft>
                <a:spcPts val="0"/>
              </a:spcAft>
              <a:buClr>
                <a:schemeClr val="dk1"/>
              </a:buClr>
              <a:buSzPts val="1800"/>
              <a:buChar char="•"/>
              <a:defRPr/>
            </a:lvl8pPr>
            <a:lvl9pPr marL="4114800" lvl="8" indent="-342900" algn="l">
              <a:lnSpc>
                <a:spcPct val="90000"/>
              </a:lnSpc>
              <a:spcBef>
                <a:spcPts val="374"/>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
        <p:cNvGrpSpPr/>
        <p:nvPr/>
      </p:nvGrpSpPr>
      <p:grpSpPr>
        <a:xfrm>
          <a:off x="0" y="0"/>
          <a:ext cx="0" cy="0"/>
          <a:chOff x="0" y="0"/>
          <a:chExt cx="0" cy="0"/>
        </a:xfrm>
      </p:grpSpPr>
      <p:sp>
        <p:nvSpPr>
          <p:cNvPr id="39" name="Google Shape;39;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076356"/>
              </a:buClr>
              <a:buSzPts val="2800"/>
              <a:buNone/>
              <a:defRPr>
                <a:solidFill>
                  <a:srgbClr val="076356"/>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9" name="Google Shape;49;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pic>
        <p:nvPicPr>
          <p:cNvPr id="50" name="Google Shape;50;p13"/>
          <p:cNvPicPr preferRelativeResize="0"/>
          <p:nvPr/>
        </p:nvPicPr>
        <p:blipFill rotWithShape="1">
          <a:blip r:embed="rId2">
            <a:alphaModFix/>
          </a:blip>
          <a:srcRect/>
          <a:stretch/>
        </p:blipFill>
        <p:spPr>
          <a:xfrm>
            <a:off x="47600" y="4581575"/>
            <a:ext cx="981100" cy="5746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1"/>
        <p:cNvGrpSpPr/>
        <p:nvPr/>
      </p:nvGrpSpPr>
      <p:grpSpPr>
        <a:xfrm>
          <a:off x="0" y="0"/>
          <a:ext cx="0" cy="0"/>
          <a:chOff x="0" y="0"/>
          <a:chExt cx="0" cy="0"/>
        </a:xfrm>
      </p:grpSpPr>
      <p:sp>
        <p:nvSpPr>
          <p:cNvPr id="52" name="Google Shape;52;p14"/>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solidFill>
                  <a:srgbClr val="E6E6E6"/>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53" name="Google Shape;53;p14"/>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54" name="Google Shape;54;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a:xfrm>
            <a:off x="7614000" y="4783500"/>
            <a:ext cx="1170000" cy="360000"/>
          </a:xfrm>
          <a:prstGeom prst="rect">
            <a:avLst/>
          </a:prstGeom>
        </p:spPr>
        <p:txBody>
          <a:bodyPr/>
          <a:lstStyle/>
          <a:p>
            <a:pPr algn="r"/>
            <a:endParaRPr lang="fr-FR" cap="all" dirty="0"/>
          </a:p>
        </p:txBody>
      </p:sp>
      <p:sp>
        <p:nvSpPr>
          <p:cNvPr id="4" name="Espace réservé du pied de page 3"/>
          <p:cNvSpPr>
            <a:spLocks noGrp="1"/>
          </p:cNvSpPr>
          <p:nvPr>
            <p:ph type="ftr" sz="quarter" idx="11"/>
          </p:nvPr>
        </p:nvSpPr>
        <p:spPr bwMode="gray">
          <a:xfrm>
            <a:off x="360000" y="4783500"/>
            <a:ext cx="5904000" cy="360000"/>
          </a:xfrm>
          <a:prstGeom prst="rect">
            <a:avLst/>
          </a:prstGeom>
        </p:spPr>
        <p:txBody>
          <a:bodyPr/>
          <a:lstStyle/>
          <a:p>
            <a:r>
              <a:rPr lang="fr-FR"/>
              <a:t>TRIP avicca</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642528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2.xml"/><Relationship Id="rId7"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7" r:id="rId7"/>
    <p:sldLayoutId id="2147483658" r:id="rId8"/>
    <p:sldLayoutId id="2147483665"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defRPr>
            </a:lvl1pPr>
          </a:lstStyle>
          <a:p>
            <a:pPr algn="r">
              <a:buClrTx/>
              <a:buFontTx/>
              <a:buNone/>
            </a:pPr>
            <a:endParaRPr lang="fr-FR" kern="1200" cap="all" dirty="0">
              <a:solidFill>
                <a:srgbClr val="000000"/>
              </a:solidFill>
              <a:latin typeface="Marianne"/>
            </a:endParaRPr>
          </a:p>
        </p:txBody>
      </p:sp>
      <p:sp>
        <p:nvSpPr>
          <p:cNvPr id="5" name="Espace réservé du pied de page 4"/>
          <p:cNvSpPr>
            <a:spLocks noGrp="1"/>
          </p:cNvSpPr>
          <p:nvPr>
            <p:ph type="ftr" sz="quarter" idx="3"/>
          </p:nvPr>
        </p:nvSpPr>
        <p:spPr bwMode="gray">
          <a:xfrm>
            <a:off x="360000" y="4783500"/>
            <a:ext cx="5904000" cy="360000"/>
          </a:xfrm>
          <a:prstGeom prst="rect">
            <a:avLst/>
          </a:prstGeom>
        </p:spPr>
        <p:txBody>
          <a:bodyPr vert="horz" lIns="0" tIns="0" rIns="0" bIns="0" rtlCol="0" anchor="ctr" anchorCtr="0">
            <a:noAutofit/>
          </a:bodyPr>
          <a:lstStyle>
            <a:lvl1pPr algn="l">
              <a:defRPr sz="750" b="1">
                <a:solidFill>
                  <a:schemeClr val="tx1"/>
                </a:solidFill>
              </a:defRPr>
            </a:lvl1pPr>
          </a:lstStyle>
          <a:p>
            <a:pPr>
              <a:buClrTx/>
              <a:buFontTx/>
              <a:buNone/>
            </a:pPr>
            <a:r>
              <a:rPr lang="fr-FR" kern="1200">
                <a:solidFill>
                  <a:srgbClr val="000000"/>
                </a:solidFill>
                <a:latin typeface="Marianne"/>
              </a:rPr>
              <a:t>TRIP avicca</a:t>
            </a:r>
            <a:endParaRPr lang="fr-FR" kern="1200" dirty="0">
              <a:solidFill>
                <a:srgbClr val="000000"/>
              </a:solidFill>
              <a:latin typeface="Marianne"/>
            </a:endParaRPr>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pPr>
              <a:buClrTx/>
              <a:buFontTx/>
              <a:buNone/>
            </a:pPr>
            <a:fld id="{733122C9-A0B9-462F-8757-0847AD287B63}" type="slidenum">
              <a:rPr lang="fr-FR" kern="1200" smtClean="0">
                <a:solidFill>
                  <a:srgbClr val="000000"/>
                </a:solidFill>
                <a:latin typeface="Marianne"/>
              </a:rPr>
              <a:pPr>
                <a:buClrTx/>
                <a:buFontTx/>
                <a:buNone/>
              </a:pPr>
              <a:t>‹N°›</a:t>
            </a:fld>
            <a:endParaRPr lang="fr-FR" kern="1200" dirty="0">
              <a:solidFill>
                <a:srgbClr val="000000"/>
              </a:solidFill>
              <a:latin typeface="Marianne"/>
            </a:endParaRPr>
          </a:p>
        </p:txBody>
      </p:sp>
      <p:cxnSp>
        <p:nvCxnSpPr>
          <p:cNvPr id="10" name="Connecteur droit 9"/>
          <p:cNvCxnSpPr/>
          <p:nvPr/>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p:nvPicPr>
        <p:blipFill>
          <a:blip r:embed="rId7">
            <a:extLst>
              <a:ext uri="{28A0092B-C50C-407E-A947-70E740481C1C}">
                <a14:useLocalDpi xmlns:a14="http://schemas.microsoft.com/office/drawing/2010/main" val="0"/>
              </a:ext>
            </a:extLst>
          </a:blip>
          <a:stretch>
            <a:fillRect/>
          </a:stretch>
        </p:blipFill>
        <p:spPr bwMode="gray">
          <a:xfrm>
            <a:off x="288000" y="108000"/>
            <a:ext cx="540000" cy="540000"/>
          </a:xfrm>
          <a:prstGeom prst="rect">
            <a:avLst/>
          </a:prstGeom>
        </p:spPr>
      </p:pic>
      <p:pic>
        <p:nvPicPr>
          <p:cNvPr id="13" name="Picture 2"/>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10913" y="203140"/>
            <a:ext cx="1307481" cy="302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3830491"/>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Lst>
  <p:hf hdr="0" ftr="0" dt="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defRPr>
            </a:lvl1pPr>
          </a:lstStyle>
          <a:p>
            <a:pPr algn="r">
              <a:buClrTx/>
              <a:buFontTx/>
              <a:buNone/>
            </a:pPr>
            <a:endParaRPr lang="fr-FR" kern="1200" cap="all" dirty="0">
              <a:solidFill>
                <a:srgbClr val="000000"/>
              </a:solidFill>
              <a:latin typeface="Marianne"/>
            </a:endParaRPr>
          </a:p>
        </p:txBody>
      </p:sp>
      <p:sp>
        <p:nvSpPr>
          <p:cNvPr id="5" name="Espace réservé du pied de page 4"/>
          <p:cNvSpPr>
            <a:spLocks noGrp="1"/>
          </p:cNvSpPr>
          <p:nvPr>
            <p:ph type="ftr" sz="quarter" idx="3"/>
          </p:nvPr>
        </p:nvSpPr>
        <p:spPr bwMode="gray">
          <a:xfrm>
            <a:off x="360000" y="4783500"/>
            <a:ext cx="5904000" cy="360000"/>
          </a:xfrm>
          <a:prstGeom prst="rect">
            <a:avLst/>
          </a:prstGeom>
        </p:spPr>
        <p:txBody>
          <a:bodyPr vert="horz" lIns="0" tIns="0" rIns="0" bIns="0" rtlCol="0" anchor="ctr" anchorCtr="0">
            <a:noAutofit/>
          </a:bodyPr>
          <a:lstStyle>
            <a:lvl1pPr algn="l">
              <a:defRPr sz="750" b="1">
                <a:solidFill>
                  <a:schemeClr val="tx1"/>
                </a:solidFill>
              </a:defRPr>
            </a:lvl1pPr>
          </a:lstStyle>
          <a:p>
            <a:pPr>
              <a:buClrTx/>
              <a:buFontTx/>
              <a:buNone/>
            </a:pPr>
            <a:r>
              <a:rPr lang="fr-FR" kern="1200">
                <a:solidFill>
                  <a:srgbClr val="000000"/>
                </a:solidFill>
                <a:latin typeface="Marianne"/>
              </a:rPr>
              <a:t>TRIP avicca</a:t>
            </a:r>
            <a:endParaRPr lang="fr-FR" kern="1200" dirty="0">
              <a:solidFill>
                <a:srgbClr val="000000"/>
              </a:solidFill>
              <a:latin typeface="Marianne"/>
            </a:endParaRPr>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pPr>
              <a:buClrTx/>
              <a:buFontTx/>
              <a:buNone/>
            </a:pPr>
            <a:fld id="{733122C9-A0B9-462F-8757-0847AD287B63}" type="slidenum">
              <a:rPr lang="fr-FR" kern="1200" smtClean="0">
                <a:solidFill>
                  <a:srgbClr val="000000"/>
                </a:solidFill>
                <a:latin typeface="Marianne"/>
              </a:rPr>
              <a:pPr>
                <a:buClrTx/>
                <a:buFontTx/>
                <a:buNone/>
              </a:pPr>
              <a:t>‹N°›</a:t>
            </a:fld>
            <a:endParaRPr lang="fr-FR" kern="1200" dirty="0">
              <a:solidFill>
                <a:srgbClr val="000000"/>
              </a:solidFill>
              <a:latin typeface="Marianne"/>
            </a:endParaRPr>
          </a:p>
        </p:txBody>
      </p:sp>
      <p:cxnSp>
        <p:nvCxnSpPr>
          <p:cNvPr id="10" name="Connecteur droit 9"/>
          <p:cNvCxnSpPr/>
          <p:nvPr/>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gray">
          <a:xfrm>
            <a:off x="288000" y="108000"/>
            <a:ext cx="540000" cy="540000"/>
          </a:xfrm>
          <a:prstGeom prst="rect">
            <a:avLst/>
          </a:prstGeom>
        </p:spPr>
      </p:pic>
      <p:pic>
        <p:nvPicPr>
          <p:cNvPr id="13" name="Picture 2"/>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110913" y="203140"/>
            <a:ext cx="1307481" cy="302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100339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3" r:id="rId6"/>
  </p:sldLayoutIdLst>
  <p:hf hdr="0" ftr="0" dt="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12.png"/><Relationship Id="rId12" Type="http://schemas.openxmlformats.org/officeDocument/2006/relationships/image" Target="../media/image16.jpeg"/><Relationship Id="rId2" Type="http://schemas.openxmlformats.org/officeDocument/2006/relationships/notesSlide" Target="../notesSlides/notesSlide2.xml"/><Relationship Id="rId16"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11.png"/><Relationship Id="rId11" Type="http://schemas.microsoft.com/office/2007/relationships/hdphoto" Target="../media/hdphoto1.wdp"/><Relationship Id="rId5" Type="http://schemas.openxmlformats.org/officeDocument/2006/relationships/image" Target="../media/image10.jpeg"/><Relationship Id="rId15" Type="http://schemas.openxmlformats.org/officeDocument/2006/relationships/image" Target="../media/image18.jpg"/><Relationship Id="rId10" Type="http://schemas.openxmlformats.org/officeDocument/2006/relationships/image" Target="../media/image15.png"/><Relationship Id="rId4" Type="http://schemas.openxmlformats.org/officeDocument/2006/relationships/image" Target="../media/image9.jpg"/><Relationship Id="rId9" Type="http://schemas.openxmlformats.org/officeDocument/2006/relationships/image" Target="../media/image14.png"/><Relationship Id="rId1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10.jpe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23.jp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22.jpg"/><Relationship Id="rId5" Type="http://schemas.openxmlformats.org/officeDocument/2006/relationships/image" Target="../media/image2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0.jpe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10.jpe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2"/>
          <p:cNvSpPr txBox="1">
            <a:spLocks noGrp="1"/>
          </p:cNvSpPr>
          <p:nvPr>
            <p:ph type="title"/>
          </p:nvPr>
        </p:nvSpPr>
        <p:spPr>
          <a:xfrm>
            <a:off x="540000" y="2232561"/>
            <a:ext cx="7914091" cy="1205252"/>
          </a:xfrm>
          <a:prstGeom prst="rect">
            <a:avLst/>
          </a:prstGeom>
          <a:noFill/>
          <a:ln>
            <a:noFill/>
          </a:ln>
        </p:spPr>
        <p:txBody>
          <a:bodyPr spcFirstLastPara="1" wrap="square" lIns="137025" tIns="68500" rIns="137025" bIns="68500" anchor="ctr" anchorCtr="0">
            <a:noAutofit/>
          </a:bodyPr>
          <a:lstStyle/>
          <a:p>
            <a:pPr lvl="0" algn="ctr"/>
            <a:r>
              <a:rPr lang="fr-FR" sz="3600" b="1" dirty="0">
                <a:solidFill>
                  <a:srgbClr val="95C11F"/>
                </a:solidFill>
                <a:latin typeface="72 Black" panose="020B0A04030603020204" pitchFamily="34" charset="0"/>
                <a:cs typeface="72 Black" panose="020B0A04030603020204" pitchFamily="34" charset="0"/>
              </a:rPr>
              <a:t>Projet de jumeau numérique de la France</a:t>
            </a:r>
            <a:br>
              <a:rPr lang="fr-FR" sz="3600" b="1" dirty="0">
                <a:solidFill>
                  <a:srgbClr val="95C11F"/>
                </a:solidFill>
                <a:latin typeface="72 Black" panose="020B0A04030603020204" pitchFamily="34" charset="0"/>
                <a:cs typeface="72 Black" panose="020B0A04030603020204" pitchFamily="34" charset="0"/>
              </a:rPr>
            </a:br>
            <a:endParaRPr sz="3600" b="1" dirty="0">
              <a:solidFill>
                <a:srgbClr val="95C11F"/>
              </a:solidFill>
              <a:latin typeface="72 Black" panose="020B0A04030603020204" pitchFamily="34" charset="0"/>
              <a:cs typeface="72 Black" panose="020B0A04030603020204" pitchFamily="34" charset="0"/>
            </a:endParaRPr>
          </a:p>
        </p:txBody>
      </p:sp>
      <p:sp>
        <p:nvSpPr>
          <p:cNvPr id="65" name="Google Shape;65;p2"/>
          <p:cNvSpPr txBox="1"/>
          <p:nvPr/>
        </p:nvSpPr>
        <p:spPr>
          <a:xfrm>
            <a:off x="1091170" y="3271850"/>
            <a:ext cx="681175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dirty="0">
                <a:solidFill>
                  <a:schemeClr val="bg2">
                    <a:lumMod val="75000"/>
                  </a:schemeClr>
                </a:solidFill>
                <a:latin typeface="Arial"/>
                <a:ea typeface="Arial"/>
                <a:cs typeface="Arial"/>
                <a:sym typeface="Arial"/>
              </a:rPr>
              <a:t>6 novembre 2023</a:t>
            </a:r>
            <a:endParaRPr sz="1400" b="0" i="0" u="none" strike="noStrike" cap="none" dirty="0">
              <a:solidFill>
                <a:schemeClr val="bg2">
                  <a:lumMod val="75000"/>
                </a:schemeClr>
              </a:solidFill>
              <a:latin typeface="Arial"/>
              <a:ea typeface="Arial"/>
              <a:cs typeface="Arial"/>
              <a:sym typeface="Arial"/>
            </a:endParaRP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2747" y="4667420"/>
            <a:ext cx="1376638" cy="468591"/>
          </a:xfrm>
          <a:prstGeom prst="rect">
            <a:avLst/>
          </a:prstGeom>
        </p:spPr>
      </p:pic>
      <p:pic>
        <p:nvPicPr>
          <p:cNvPr id="7" name="Picture 2" descr="inr_logo_rouge_3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7034" y="4739395"/>
            <a:ext cx="985662" cy="34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gray">
          <a:xfrm>
            <a:off x="540000" y="360000"/>
            <a:ext cx="1692561" cy="1692561"/>
          </a:xfrm>
          <a:prstGeom prst="rect">
            <a:avLst/>
          </a:prstGeom>
        </p:spPr>
      </p:pic>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0864" y="476294"/>
            <a:ext cx="2736304" cy="1242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2419973" y="3683000"/>
            <a:ext cx="4154145" cy="261610"/>
          </a:xfrm>
          <a:prstGeom prst="rect">
            <a:avLst/>
          </a:prstGeom>
          <a:noFill/>
        </p:spPr>
        <p:txBody>
          <a:bodyPr wrap="square" rtlCol="0">
            <a:spAutoFit/>
          </a:bodyPr>
          <a:lstStyle/>
          <a:p>
            <a:pPr algn="ctr"/>
            <a:r>
              <a:rPr lang="fr-FR" sz="1100" b="1" dirty="0">
                <a:solidFill>
                  <a:schemeClr val="bg2">
                    <a:lumMod val="75000"/>
                  </a:schemeClr>
                </a:solidFill>
              </a:rPr>
              <a:t>Matthieu Le Masson IGN</a:t>
            </a:r>
          </a:p>
        </p:txBody>
      </p:sp>
      <p:sp>
        <p:nvSpPr>
          <p:cNvPr id="2" name="Espace réservé du numéro de diapositive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1</a:t>
            </a:fld>
            <a:endParaRPr lang="fr-F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3"/>
          <p:cNvSpPr txBox="1">
            <a:spLocks noGrp="1"/>
          </p:cNvSpPr>
          <p:nvPr>
            <p:ph type="title"/>
          </p:nvPr>
        </p:nvSpPr>
        <p:spPr>
          <a:xfrm>
            <a:off x="4186107" y="63973"/>
            <a:ext cx="4420998" cy="657334"/>
          </a:xfrm>
          <a:prstGeom prst="rect">
            <a:avLst/>
          </a:prstGeom>
          <a:noFill/>
          <a:ln>
            <a:noFill/>
          </a:ln>
        </p:spPr>
        <p:txBody>
          <a:bodyPr spcFirstLastPara="1" wrap="square" lIns="137025" tIns="68500" rIns="137025" bIns="68500" anchor="ctr" anchorCtr="0">
            <a:normAutofit fontScale="90000"/>
          </a:bodyPr>
          <a:lstStyle/>
          <a:p>
            <a:pPr lvl="0"/>
            <a:r>
              <a:rPr lang="fr-FR" b="1" dirty="0">
                <a:solidFill>
                  <a:srgbClr val="95C11F"/>
                </a:solidFill>
              </a:rPr>
              <a:t>Vers un jumeau numérique de la France</a:t>
            </a:r>
            <a:endParaRPr b="1" dirty="0">
              <a:solidFill>
                <a:srgbClr val="95C11F"/>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02" y="119250"/>
            <a:ext cx="1307481" cy="302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1437" y="63973"/>
            <a:ext cx="1212940" cy="412870"/>
          </a:xfrm>
          <a:prstGeom prst="rect">
            <a:avLst/>
          </a:prstGeom>
        </p:spPr>
      </p:pic>
      <p:pic>
        <p:nvPicPr>
          <p:cNvPr id="6" name="Picture 2" descr="inr_logo_rouge_3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3430" y="100891"/>
            <a:ext cx="837451" cy="294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p:cNvSpPr txBox="1"/>
          <p:nvPr/>
        </p:nvSpPr>
        <p:spPr>
          <a:xfrm>
            <a:off x="204902" y="654341"/>
            <a:ext cx="8816256" cy="4072910"/>
          </a:xfrm>
          <a:prstGeom prst="rect">
            <a:avLst/>
          </a:prstGeom>
          <a:noFill/>
        </p:spPr>
        <p:txBody>
          <a:bodyPr wrap="square" rtlCol="0">
            <a:spAutoFit/>
          </a:bodyPr>
          <a:lstStyle/>
          <a:p>
            <a:pPr>
              <a:spcAft>
                <a:spcPts val="200"/>
              </a:spcAft>
            </a:pPr>
            <a:r>
              <a:rPr lang="fr-FR" b="1" dirty="0">
                <a:solidFill>
                  <a:schemeClr val="tx1"/>
                </a:solidFill>
              </a:rPr>
              <a:t>Contexte : </a:t>
            </a:r>
          </a:p>
          <a:p>
            <a:pPr marL="539750" lvl="1" indent="-288925">
              <a:spcAft>
                <a:spcPts val="200"/>
              </a:spcAft>
            </a:pPr>
            <a:r>
              <a:rPr lang="fr-FR" dirty="0">
                <a:solidFill>
                  <a:schemeClr val="tx1"/>
                </a:solidFill>
              </a:rPr>
              <a:t>Déjà des référentiels de données pour observer le territoire « en continu »</a:t>
            </a:r>
          </a:p>
          <a:p>
            <a:pPr marL="539750" lvl="1" indent="-288925">
              <a:spcAft>
                <a:spcPts val="200"/>
              </a:spcAft>
            </a:pPr>
            <a:r>
              <a:rPr lang="fr-FR" dirty="0">
                <a:solidFill>
                  <a:schemeClr val="tx1"/>
                </a:solidFill>
              </a:rPr>
              <a:t>Besoin supplémentaire de pouvoir se projeter pour anticiper l’efficacité des décisions</a:t>
            </a:r>
          </a:p>
          <a:p>
            <a:pPr lvl="1">
              <a:spcAft>
                <a:spcPts val="200"/>
              </a:spcAft>
            </a:pPr>
            <a:r>
              <a:rPr lang="fr-FR" b="1" dirty="0">
                <a:solidFill>
                  <a:schemeClr val="tx1"/>
                </a:solidFill>
                <a:sym typeface="Wingdings" panose="05000000000000000000" pitchFamily="2" charset="2"/>
              </a:rPr>
              <a:t> jumeau numérique</a:t>
            </a:r>
            <a:endParaRPr lang="fr-FR" b="1" dirty="0">
              <a:solidFill>
                <a:schemeClr val="tx1"/>
              </a:solidFill>
            </a:endParaRPr>
          </a:p>
          <a:p>
            <a:pPr>
              <a:buSzPts val="1400"/>
            </a:pPr>
            <a:endParaRPr lang="fr-FR" b="1" dirty="0">
              <a:solidFill>
                <a:schemeClr val="tx1"/>
              </a:solidFill>
            </a:endParaRPr>
          </a:p>
          <a:p>
            <a:pPr>
              <a:buSzPts val="1400"/>
            </a:pPr>
            <a:r>
              <a:rPr lang="fr-FR" b="1" dirty="0">
                <a:solidFill>
                  <a:schemeClr val="tx1"/>
                </a:solidFill>
              </a:rPr>
              <a:t>Ambition (en cinq ans)</a:t>
            </a:r>
          </a:p>
          <a:p>
            <a:pPr marL="285750" indent="-285750">
              <a:buSzPts val="1400"/>
              <a:buFont typeface="Arial" panose="020B0604020202020204" pitchFamily="34" charset="0"/>
              <a:buChar char="•"/>
            </a:pPr>
            <a:r>
              <a:rPr lang="fr-FR" dirty="0">
                <a:solidFill>
                  <a:schemeClr val="tx1"/>
                </a:solidFill>
              </a:rPr>
              <a:t>Produire et déployer un jumeau numérique France entière pour aider l’Etat et les collectivités à planifier la transition écologique</a:t>
            </a:r>
          </a:p>
          <a:p>
            <a:pPr marL="285750" indent="-285750">
              <a:buSzPts val="1400"/>
              <a:buFont typeface="Arial" panose="020B0604020202020204" pitchFamily="34" charset="0"/>
              <a:buChar char="•"/>
            </a:pPr>
            <a:r>
              <a:rPr lang="fr-FR" dirty="0">
                <a:solidFill>
                  <a:schemeClr val="tx1"/>
                </a:solidFill>
              </a:rPr>
              <a:t>Pouvoir connecter facilement d’autres cas d’usage (sécurité, tourisme…)</a:t>
            </a:r>
          </a:p>
          <a:p>
            <a:pPr>
              <a:buSzPts val="1400"/>
            </a:pPr>
            <a:endParaRPr lang="fr-FR" b="1" dirty="0">
              <a:solidFill>
                <a:schemeClr val="tx1"/>
              </a:solidFill>
            </a:endParaRPr>
          </a:p>
          <a:p>
            <a:pPr>
              <a:buSzPts val="1400"/>
            </a:pPr>
            <a:r>
              <a:rPr lang="fr-FR" b="1" dirty="0">
                <a:solidFill>
                  <a:schemeClr val="tx1"/>
                </a:solidFill>
              </a:rPr>
              <a:t>Jumeau numérique France entière = </a:t>
            </a:r>
          </a:p>
          <a:p>
            <a:pPr marL="285750" indent="-285750">
              <a:buSzPts val="1400"/>
              <a:buFont typeface="Arial" panose="020B0604020202020204" pitchFamily="34" charset="0"/>
              <a:buChar char="•"/>
            </a:pPr>
            <a:r>
              <a:rPr lang="fr-FR" dirty="0">
                <a:solidFill>
                  <a:schemeClr val="tx1"/>
                </a:solidFill>
              </a:rPr>
              <a:t>une réplique numérique dynamique du territoire </a:t>
            </a:r>
          </a:p>
          <a:p>
            <a:pPr marL="285750" indent="-285750">
              <a:buSzPts val="1400"/>
              <a:buFont typeface="Arial" panose="020B0604020202020204" pitchFamily="34" charset="0"/>
              <a:buChar char="•"/>
            </a:pPr>
            <a:endParaRPr lang="fr-FR" dirty="0">
              <a:solidFill>
                <a:srgbClr val="076356"/>
              </a:solidFill>
            </a:endParaRPr>
          </a:p>
          <a:p>
            <a:pPr marL="285750" indent="-285750">
              <a:buSzPts val="1400"/>
              <a:buFont typeface="Arial" panose="020B0604020202020204" pitchFamily="34" charset="0"/>
              <a:buChar char="•"/>
            </a:pPr>
            <a:endParaRPr lang="fr-FR" dirty="0">
              <a:solidFill>
                <a:srgbClr val="076356"/>
              </a:solidFill>
            </a:endParaRPr>
          </a:p>
          <a:p>
            <a:pPr marL="285750" indent="-285750">
              <a:buSzPts val="1400"/>
              <a:buFont typeface="Arial" panose="020B0604020202020204" pitchFamily="34" charset="0"/>
              <a:buChar char="•"/>
            </a:pPr>
            <a:endParaRPr lang="fr-FR" dirty="0">
              <a:solidFill>
                <a:srgbClr val="076356"/>
              </a:solidFill>
            </a:endParaRPr>
          </a:p>
          <a:p>
            <a:pPr marL="285750" indent="-285750">
              <a:buSzPts val="1400"/>
              <a:buFont typeface="Arial" panose="020B0604020202020204" pitchFamily="34" charset="0"/>
              <a:buChar char="•"/>
            </a:pPr>
            <a:endParaRPr lang="fr-FR" dirty="0">
              <a:solidFill>
                <a:srgbClr val="076356"/>
              </a:solidFill>
            </a:endParaRPr>
          </a:p>
          <a:p>
            <a:pPr marL="285750" indent="-285750">
              <a:buSzPts val="1400"/>
              <a:buFont typeface="Arial" panose="020B0604020202020204" pitchFamily="34" charset="0"/>
              <a:buChar char="•"/>
            </a:pPr>
            <a:endParaRPr lang="fr-FR" dirty="0">
              <a:solidFill>
                <a:srgbClr val="076356"/>
              </a:solidFill>
            </a:endParaRPr>
          </a:p>
          <a:p>
            <a:pPr marL="285750" indent="-285750">
              <a:buSzPts val="1400"/>
              <a:buFont typeface="Arial" panose="020B0604020202020204" pitchFamily="34" charset="0"/>
              <a:buChar char="•"/>
            </a:pPr>
            <a:r>
              <a:rPr lang="fr-FR" u="sng" dirty="0">
                <a:solidFill>
                  <a:schemeClr val="tx1"/>
                </a:solidFill>
              </a:rPr>
              <a:t>et </a:t>
            </a:r>
            <a:r>
              <a:rPr lang="fr-FR" dirty="0">
                <a:solidFill>
                  <a:schemeClr val="tx1"/>
                </a:solidFill>
              </a:rPr>
              <a:t>des services en ligne pour interagir avec (visualisation, navigation, interaction, simulation)</a:t>
            </a:r>
          </a:p>
        </p:txBody>
      </p:sp>
      <p:grpSp>
        <p:nvGrpSpPr>
          <p:cNvPr id="59" name="Groupe 58"/>
          <p:cNvGrpSpPr/>
          <p:nvPr/>
        </p:nvGrpSpPr>
        <p:grpSpPr>
          <a:xfrm>
            <a:off x="345600" y="3338128"/>
            <a:ext cx="8560894" cy="1093730"/>
            <a:chOff x="176618" y="1694044"/>
            <a:chExt cx="7669116" cy="1093730"/>
          </a:xfrm>
        </p:grpSpPr>
        <p:grpSp>
          <p:nvGrpSpPr>
            <p:cNvPr id="60" name="Groupe 59"/>
            <p:cNvGrpSpPr/>
            <p:nvPr/>
          </p:nvGrpSpPr>
          <p:grpSpPr>
            <a:xfrm>
              <a:off x="176618" y="1723415"/>
              <a:ext cx="3280772" cy="1064359"/>
              <a:chOff x="176618" y="1560975"/>
              <a:chExt cx="3280772" cy="1064359"/>
            </a:xfrm>
          </p:grpSpPr>
          <p:pic>
            <p:nvPicPr>
              <p:cNvPr id="81" name="Picture 2" descr="C:\Users\mtrefine\Desktop\Jumeau Numérique\Nice\LIDAR-HD.png"/>
              <p:cNvPicPr>
                <a:picLocks noChangeAspect="1" noChangeArrowheads="1"/>
              </p:cNvPicPr>
              <p:nvPr/>
            </p:nvPicPr>
            <p:blipFill>
              <a:blip r:embed="rId6" cstate="screen">
                <a:grayscl/>
                <a:extLst>
                  <a:ext uri="{28A0092B-C50C-407E-A947-70E740481C1C}">
                    <a14:useLocalDpi xmlns:a14="http://schemas.microsoft.com/office/drawing/2010/main" val="0"/>
                  </a:ext>
                </a:extLst>
              </a:blip>
              <a:srcRect/>
              <a:stretch>
                <a:fillRect/>
              </a:stretch>
            </p:blipFill>
            <p:spPr bwMode="auto">
              <a:xfrm>
                <a:off x="251520" y="1565225"/>
                <a:ext cx="1451327" cy="817400"/>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2"/>
              <p:cNvPicPr>
                <a:picLocks noChangeAspect="1" noChangeArrowheads="1"/>
              </p:cNvPicPr>
              <p:nvPr/>
            </p:nvPicPr>
            <p:blipFill rotWithShape="1">
              <a:blip r:embed="rId7" cstate="screen">
                <a:extLst>
                  <a:ext uri="{28A0092B-C50C-407E-A947-70E740481C1C}">
                    <a14:useLocalDpi xmlns:a14="http://schemas.microsoft.com/office/drawing/2010/main" val="0"/>
                  </a:ext>
                </a:extLst>
              </a:blip>
              <a:srcRect r="4123"/>
              <a:stretch/>
            </p:blipFill>
            <p:spPr bwMode="auto">
              <a:xfrm>
                <a:off x="1765360" y="1560975"/>
                <a:ext cx="1450800" cy="817103"/>
              </a:xfrm>
              <a:prstGeom prst="rect">
                <a:avLst/>
              </a:prstGeom>
              <a:noFill/>
              <a:extLst>
                <a:ext uri="{909E8E84-426E-40DD-AFC4-6F175D3DCCD1}">
                  <a14:hiddenFill xmlns:a14="http://schemas.microsoft.com/office/drawing/2010/main">
                    <a:solidFill>
                      <a:srgbClr val="FFFFFF"/>
                    </a:solidFill>
                  </a14:hiddenFill>
                </a:ext>
              </a:extLst>
            </p:spPr>
          </p:pic>
          <p:sp>
            <p:nvSpPr>
              <p:cNvPr id="83" name="ZoneTexte 82"/>
              <p:cNvSpPr txBox="1"/>
              <p:nvPr/>
            </p:nvSpPr>
            <p:spPr>
              <a:xfrm>
                <a:off x="176618" y="1621263"/>
                <a:ext cx="369332" cy="864095"/>
              </a:xfrm>
              <a:prstGeom prst="rect">
                <a:avLst/>
              </a:prstGeom>
              <a:noFill/>
            </p:spPr>
            <p:txBody>
              <a:bodyPr vert="vert270" wrap="square" rtlCol="0">
                <a:spAutoFit/>
              </a:bodyPr>
              <a:lstStyle/>
              <a:p>
                <a:pPr algn="r">
                  <a:buClrTx/>
                  <a:buFontTx/>
                  <a:buNone/>
                </a:pPr>
                <a:r>
                  <a:rPr lang="fr-FR" sz="1200" kern="1200" dirty="0">
                    <a:solidFill>
                      <a:srgbClr val="FFFFFF"/>
                    </a:solidFill>
                    <a:latin typeface="72 Black" panose="020B0A04030603020204" pitchFamily="34" charset="0"/>
                    <a:cs typeface="72 Black" panose="020B0A04030603020204" pitchFamily="34" charset="0"/>
                  </a:rPr>
                  <a:t>Lidar HD</a:t>
                </a:r>
                <a:endParaRPr lang="fr-FR" sz="1800" kern="1200" dirty="0">
                  <a:solidFill>
                    <a:srgbClr val="FFFFFF"/>
                  </a:solidFill>
                  <a:latin typeface="72 Black" panose="020B0A04030603020204" pitchFamily="34" charset="0"/>
                  <a:cs typeface="72 Black" panose="020B0A04030603020204" pitchFamily="34" charset="0"/>
                </a:endParaRPr>
              </a:p>
            </p:txBody>
          </p:sp>
          <p:sp>
            <p:nvSpPr>
              <p:cNvPr id="84" name="ZoneTexte 83"/>
              <p:cNvSpPr txBox="1"/>
              <p:nvPr/>
            </p:nvSpPr>
            <p:spPr>
              <a:xfrm>
                <a:off x="1671584" y="1582069"/>
                <a:ext cx="369332" cy="864095"/>
              </a:xfrm>
              <a:prstGeom prst="rect">
                <a:avLst/>
              </a:prstGeom>
              <a:noFill/>
            </p:spPr>
            <p:txBody>
              <a:bodyPr vert="vert270" wrap="square" rtlCol="0">
                <a:spAutoFit/>
              </a:bodyPr>
              <a:lstStyle/>
              <a:p>
                <a:pPr algn="r">
                  <a:buClrTx/>
                  <a:buFontTx/>
                  <a:buNone/>
                </a:pPr>
                <a:r>
                  <a:rPr lang="fr-FR" sz="1200" kern="1200" dirty="0">
                    <a:latin typeface="72 Black" panose="020B0A04030603020204" pitchFamily="34" charset="0"/>
                    <a:cs typeface="72 Black" panose="020B0A04030603020204" pitchFamily="34" charset="0"/>
                  </a:rPr>
                  <a:t>BD TOPO</a:t>
                </a:r>
                <a:endParaRPr lang="fr-FR" sz="1800" kern="1200" dirty="0">
                  <a:latin typeface="72 Black" panose="020B0A04030603020204" pitchFamily="34" charset="0"/>
                  <a:cs typeface="72 Black" panose="020B0A04030603020204" pitchFamily="34" charset="0"/>
                </a:endParaRPr>
              </a:p>
            </p:txBody>
          </p:sp>
          <p:sp>
            <p:nvSpPr>
              <p:cNvPr id="85" name="ZoneTexte 84"/>
              <p:cNvSpPr txBox="1"/>
              <p:nvPr/>
            </p:nvSpPr>
            <p:spPr>
              <a:xfrm>
                <a:off x="385900" y="2409890"/>
                <a:ext cx="3071490" cy="215444"/>
              </a:xfrm>
              <a:prstGeom prst="rect">
                <a:avLst/>
              </a:prstGeom>
              <a:noFill/>
            </p:spPr>
            <p:txBody>
              <a:bodyPr wrap="square" rtlCol="0">
                <a:spAutoFit/>
              </a:bodyPr>
              <a:lstStyle/>
              <a:p>
                <a:pPr>
                  <a:buClrTx/>
                  <a:buFontTx/>
                  <a:buNone/>
                </a:pPr>
                <a:r>
                  <a:rPr lang="fr-FR" sz="800" kern="1200" dirty="0">
                    <a:latin typeface="Marianne"/>
                  </a:rPr>
                  <a:t>Socle topographique de la réplique</a:t>
                </a:r>
                <a:endParaRPr lang="fr-FR" sz="1000" kern="1200" dirty="0">
                  <a:latin typeface="Marianne"/>
                </a:endParaRPr>
              </a:p>
            </p:txBody>
          </p:sp>
          <p:sp>
            <p:nvSpPr>
              <p:cNvPr id="86" name="Parenthèse fermante 85"/>
              <p:cNvSpPr/>
              <p:nvPr/>
            </p:nvSpPr>
            <p:spPr>
              <a:xfrm rot="16200000" flipH="1">
                <a:off x="1710981" y="938130"/>
                <a:ext cx="45719" cy="2964641"/>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buClrTx/>
                  <a:buFontTx/>
                  <a:buNone/>
                </a:pPr>
                <a:endParaRPr lang="fr-FR" sz="1800" kern="1200" dirty="0">
                  <a:solidFill>
                    <a:srgbClr val="000000"/>
                  </a:solidFill>
                </a:endParaRPr>
              </a:p>
            </p:txBody>
          </p:sp>
        </p:grpSp>
        <p:grpSp>
          <p:nvGrpSpPr>
            <p:cNvPr id="61" name="Groupe 60"/>
            <p:cNvGrpSpPr/>
            <p:nvPr/>
          </p:nvGrpSpPr>
          <p:grpSpPr>
            <a:xfrm>
              <a:off x="3371150" y="1694044"/>
              <a:ext cx="2273550" cy="1093730"/>
              <a:chOff x="2882480" y="1531604"/>
              <a:chExt cx="2273550" cy="1093730"/>
            </a:xfrm>
          </p:grpSpPr>
          <p:pic>
            <p:nvPicPr>
              <p:cNvPr id="75" name="Picture 2"/>
              <p:cNvPicPr>
                <a:picLocks noChangeAspect="1" noChangeArrowheads="1"/>
              </p:cNvPicPr>
              <p:nvPr/>
            </p:nvPicPr>
            <p:blipFill rotWithShape="1">
              <a:blip r:embed="rId8" cstate="screen">
                <a:extLst>
                  <a:ext uri="{28A0092B-C50C-407E-A947-70E740481C1C}">
                    <a14:useLocalDpi xmlns:a14="http://schemas.microsoft.com/office/drawing/2010/main" val="0"/>
                  </a:ext>
                </a:extLst>
              </a:blip>
              <a:srcRect l="25753" r="23713"/>
              <a:stretch/>
            </p:blipFill>
            <p:spPr bwMode="auto">
              <a:xfrm>
                <a:off x="2882480" y="1558146"/>
                <a:ext cx="1005421" cy="831068"/>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2"/>
              <p:cNvPicPr>
                <a:picLocks noChangeAspect="1" noChangeArrowheads="1"/>
              </p:cNvPicPr>
              <p:nvPr/>
            </p:nvPicPr>
            <p:blipFill rotWithShape="1">
              <a:blip r:embed="rId9" cstate="screen">
                <a:extLst>
                  <a:ext uri="{28A0092B-C50C-407E-A947-70E740481C1C}">
                    <a14:useLocalDpi xmlns:a14="http://schemas.microsoft.com/office/drawing/2010/main" val="0"/>
                  </a:ext>
                </a:extLst>
              </a:blip>
              <a:srcRect l="22943" t="-2985" r="26250" b="2985"/>
              <a:stretch/>
            </p:blipFill>
            <p:spPr bwMode="auto">
              <a:xfrm>
                <a:off x="3951022" y="1531604"/>
                <a:ext cx="1045197" cy="857610"/>
              </a:xfrm>
              <a:prstGeom prst="rect">
                <a:avLst/>
              </a:prstGeom>
              <a:noFill/>
              <a:extLst>
                <a:ext uri="{909E8E84-426E-40DD-AFC4-6F175D3DCCD1}">
                  <a14:hiddenFill xmlns:a14="http://schemas.microsoft.com/office/drawing/2010/main">
                    <a:solidFill>
                      <a:srgbClr val="FFFFFF"/>
                    </a:solidFill>
                  </a14:hiddenFill>
                </a:ext>
              </a:extLst>
            </p:spPr>
          </p:pic>
          <p:sp>
            <p:nvSpPr>
              <p:cNvPr id="77" name="ZoneTexte 76"/>
              <p:cNvSpPr txBox="1"/>
              <p:nvPr/>
            </p:nvSpPr>
            <p:spPr>
              <a:xfrm>
                <a:off x="3939646" y="2117934"/>
                <a:ext cx="1216384" cy="276999"/>
              </a:xfrm>
              <a:prstGeom prst="rect">
                <a:avLst/>
              </a:prstGeom>
              <a:noFill/>
            </p:spPr>
            <p:txBody>
              <a:bodyPr wrap="square" rtlCol="0">
                <a:spAutoFit/>
              </a:bodyPr>
              <a:lstStyle/>
              <a:p>
                <a:pPr>
                  <a:buClrTx/>
                  <a:buFontTx/>
                  <a:buNone/>
                </a:pPr>
                <a:r>
                  <a:rPr lang="fr-FR" sz="1200" kern="1200" dirty="0">
                    <a:solidFill>
                      <a:srgbClr val="FFFFFF"/>
                    </a:solidFill>
                    <a:latin typeface="72 Black" panose="020B0A04030603020204" pitchFamily="34" charset="0"/>
                    <a:cs typeface="72 Black" panose="020B0A04030603020204" pitchFamily="34" charset="0"/>
                  </a:rPr>
                  <a:t>OCS GE</a:t>
                </a:r>
                <a:endParaRPr lang="fr-FR" sz="1800" kern="1200" dirty="0">
                  <a:solidFill>
                    <a:srgbClr val="FFFFFF"/>
                  </a:solidFill>
                  <a:latin typeface="72 Black" panose="020B0A04030603020204" pitchFamily="34" charset="0"/>
                  <a:cs typeface="72 Black" panose="020B0A04030603020204" pitchFamily="34" charset="0"/>
                </a:endParaRPr>
              </a:p>
            </p:txBody>
          </p:sp>
          <p:sp>
            <p:nvSpPr>
              <p:cNvPr id="78" name="ZoneTexte 77"/>
              <p:cNvSpPr txBox="1"/>
              <p:nvPr/>
            </p:nvSpPr>
            <p:spPr>
              <a:xfrm>
                <a:off x="3018504" y="2409890"/>
                <a:ext cx="1977715" cy="215444"/>
              </a:xfrm>
              <a:prstGeom prst="rect">
                <a:avLst/>
              </a:prstGeom>
              <a:noFill/>
            </p:spPr>
            <p:txBody>
              <a:bodyPr wrap="square" rtlCol="0">
                <a:spAutoFit/>
              </a:bodyPr>
              <a:lstStyle/>
              <a:p>
                <a:pPr>
                  <a:buClrTx/>
                  <a:buFontTx/>
                  <a:buNone/>
                </a:pPr>
                <a:r>
                  <a:rPr lang="fr-FR" sz="800" kern="1200" dirty="0">
                    <a:latin typeface="Marianne"/>
                  </a:rPr>
                  <a:t>Enrichissement sémantique, rendu</a:t>
                </a:r>
              </a:p>
            </p:txBody>
          </p:sp>
          <p:sp>
            <p:nvSpPr>
              <p:cNvPr id="79" name="ZoneTexte 78"/>
              <p:cNvSpPr txBox="1"/>
              <p:nvPr/>
            </p:nvSpPr>
            <p:spPr>
              <a:xfrm>
                <a:off x="2919922" y="2108968"/>
                <a:ext cx="970718" cy="261610"/>
              </a:xfrm>
              <a:prstGeom prst="rect">
                <a:avLst/>
              </a:prstGeom>
              <a:noFill/>
            </p:spPr>
            <p:txBody>
              <a:bodyPr wrap="square" rtlCol="0">
                <a:spAutoFit/>
              </a:bodyPr>
              <a:lstStyle/>
              <a:p>
                <a:pPr>
                  <a:buClrTx/>
                  <a:buFontTx/>
                  <a:buNone/>
                </a:pPr>
                <a:r>
                  <a:rPr lang="fr-FR" sz="1100" kern="1200" dirty="0">
                    <a:solidFill>
                      <a:srgbClr val="FFFFFF"/>
                    </a:solidFill>
                    <a:latin typeface="72 Black" panose="020B0A04030603020204" pitchFamily="34" charset="0"/>
                    <a:cs typeface="72 Black" panose="020B0A04030603020204" pitchFamily="34" charset="0"/>
                  </a:rPr>
                  <a:t>BD ORTHO</a:t>
                </a:r>
                <a:endParaRPr lang="fr-FR" sz="1600" kern="1200" dirty="0">
                  <a:solidFill>
                    <a:srgbClr val="FFFFFF"/>
                  </a:solidFill>
                  <a:latin typeface="72 Black" panose="020B0A04030603020204" pitchFamily="34" charset="0"/>
                  <a:cs typeface="72 Black" panose="020B0A04030603020204" pitchFamily="34" charset="0"/>
                </a:endParaRPr>
              </a:p>
            </p:txBody>
          </p:sp>
          <p:sp>
            <p:nvSpPr>
              <p:cNvPr id="80" name="Parenthèse fermante 79"/>
              <p:cNvSpPr/>
              <p:nvPr/>
            </p:nvSpPr>
            <p:spPr>
              <a:xfrm rot="16200000" flipH="1">
                <a:off x="3916491" y="1363580"/>
                <a:ext cx="45719" cy="2113741"/>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buClrTx/>
                  <a:buFontTx/>
                  <a:buNone/>
                </a:pPr>
                <a:endParaRPr lang="fr-FR" sz="1800" kern="1200" dirty="0">
                  <a:solidFill>
                    <a:srgbClr val="000000"/>
                  </a:solidFill>
                </a:endParaRPr>
              </a:p>
            </p:txBody>
          </p:sp>
        </p:grpSp>
        <p:grpSp>
          <p:nvGrpSpPr>
            <p:cNvPr id="62" name="Groupe 61"/>
            <p:cNvGrpSpPr/>
            <p:nvPr/>
          </p:nvGrpSpPr>
          <p:grpSpPr>
            <a:xfrm>
              <a:off x="5634913" y="1698431"/>
              <a:ext cx="2210821" cy="1089343"/>
              <a:chOff x="4774198" y="1535991"/>
              <a:chExt cx="2210821" cy="1089343"/>
            </a:xfrm>
          </p:grpSpPr>
          <p:sp>
            <p:nvSpPr>
              <p:cNvPr id="65" name="Rectangle 64"/>
              <p:cNvSpPr/>
              <p:nvPr/>
            </p:nvSpPr>
            <p:spPr>
              <a:xfrm>
                <a:off x="5923320" y="1537595"/>
                <a:ext cx="1061699" cy="841789"/>
              </a:xfrm>
              <a:prstGeom prst="rect">
                <a:avLst/>
              </a:prstGeom>
              <a:blipFill>
                <a:blip r:embed="rId10">
                  <a:extLst>
                    <a:ext uri="{BEBA8EAE-BF5A-486C-A8C5-ECC9F3942E4B}">
                      <a14:imgProps xmlns:a14="http://schemas.microsoft.com/office/drawing/2010/main">
                        <a14:imgLayer r:embed="rId11">
                          <a14:imgEffect>
                            <a14:brightnessContrast bright="40000"/>
                          </a14:imgEffect>
                        </a14:imgLayer>
                      </a14:imgProps>
                    </a:ext>
                  </a:extLst>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fr-FR" sz="1800" kern="1200" dirty="0">
                  <a:solidFill>
                    <a:srgbClr val="FFFFFF"/>
                  </a:solidFill>
                </a:endParaRPr>
              </a:p>
            </p:txBody>
          </p:sp>
          <p:sp>
            <p:nvSpPr>
              <p:cNvPr id="66" name="Rectangle 65"/>
              <p:cNvSpPr/>
              <p:nvPr/>
            </p:nvSpPr>
            <p:spPr>
              <a:xfrm>
                <a:off x="4774198" y="1551993"/>
                <a:ext cx="1061699" cy="827391"/>
              </a:xfrm>
              <a:prstGeom prst="rect">
                <a:avLst/>
              </a:prstGeom>
              <a:blipFill>
                <a:blip r:embed="rId1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fr-FR" sz="1800" kern="1200" dirty="0">
                  <a:solidFill>
                    <a:srgbClr val="FFFFFF"/>
                  </a:solidFill>
                </a:endParaRPr>
              </a:p>
            </p:txBody>
          </p:sp>
          <p:sp>
            <p:nvSpPr>
              <p:cNvPr id="67" name="ZoneTexte 66"/>
              <p:cNvSpPr txBox="1"/>
              <p:nvPr/>
            </p:nvSpPr>
            <p:spPr>
              <a:xfrm>
                <a:off x="5878191" y="2067694"/>
                <a:ext cx="942491" cy="276999"/>
              </a:xfrm>
              <a:prstGeom prst="rect">
                <a:avLst/>
              </a:prstGeom>
              <a:noFill/>
            </p:spPr>
            <p:txBody>
              <a:bodyPr wrap="square" rtlCol="0">
                <a:spAutoFit/>
              </a:bodyPr>
              <a:lstStyle/>
              <a:p>
                <a:pPr algn="r">
                  <a:buClrTx/>
                  <a:buFontTx/>
                  <a:buNone/>
                </a:pPr>
                <a:r>
                  <a:rPr lang="fr-FR" sz="1200" kern="1200" dirty="0">
                    <a:solidFill>
                      <a:srgbClr val="FFFFFF"/>
                    </a:solidFill>
                    <a:latin typeface="72 Black" panose="020B0A04030603020204" pitchFamily="34" charset="0"/>
                    <a:cs typeface="72 Black" panose="020B0A04030603020204" pitchFamily="34" charset="0"/>
                  </a:rPr>
                  <a:t>LPIS</a:t>
                </a:r>
                <a:endParaRPr lang="fr-FR" sz="1800" kern="1200" dirty="0">
                  <a:solidFill>
                    <a:srgbClr val="FFFFFF"/>
                  </a:solidFill>
                  <a:latin typeface="72 Black" panose="020B0A04030603020204" pitchFamily="34" charset="0"/>
                  <a:cs typeface="72 Black" panose="020B0A04030603020204" pitchFamily="34" charset="0"/>
                </a:endParaRPr>
              </a:p>
            </p:txBody>
          </p:sp>
          <p:pic>
            <p:nvPicPr>
              <p:cNvPr id="68" name="Image 67"/>
              <p:cNvPicPr>
                <a:picLocks noChangeAspect="1"/>
              </p:cNvPicPr>
              <p:nvPr/>
            </p:nvPicPr>
            <p:blipFill>
              <a:blip r:embed="rId13" cstate="screen">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922263" y="1933706"/>
                <a:ext cx="530850" cy="434324"/>
              </a:xfrm>
              <a:prstGeom prst="rect">
                <a:avLst/>
              </a:prstGeom>
            </p:spPr>
          </p:pic>
          <p:pic>
            <p:nvPicPr>
              <p:cNvPr id="69" name="Image 68"/>
              <p:cNvPicPr>
                <a:picLocks noChangeAspect="1"/>
              </p:cNvPicPr>
              <p:nvPr/>
            </p:nvPicPr>
            <p:blipFill>
              <a:blip r:embed="rId15" cstate="screen">
                <a:extLst>
                  <a:ext uri="{28A0092B-C50C-407E-A947-70E740481C1C}">
                    <a14:useLocalDpi xmlns:a14="http://schemas.microsoft.com/office/drawing/2010/main" val="0"/>
                  </a:ext>
                </a:extLst>
              </a:blip>
              <a:stretch>
                <a:fillRect/>
              </a:stretch>
            </p:blipFill>
            <p:spPr>
              <a:xfrm>
                <a:off x="6454168" y="1535991"/>
                <a:ext cx="530850" cy="447982"/>
              </a:xfrm>
              <a:prstGeom prst="rect">
                <a:avLst/>
              </a:prstGeom>
            </p:spPr>
          </p:pic>
          <p:pic>
            <p:nvPicPr>
              <p:cNvPr id="72" name="Image 71"/>
              <p:cNvPicPr>
                <a:picLocks noChangeAspect="1"/>
              </p:cNvPicPr>
              <p:nvPr/>
            </p:nvPicPr>
            <p:blipFill>
              <a:blip r:embed="rId16" cstate="screen">
                <a:extLst>
                  <a:ext uri="{28A0092B-C50C-407E-A947-70E740481C1C}">
                    <a14:useLocalDpi xmlns:a14="http://schemas.microsoft.com/office/drawing/2010/main" val="0"/>
                  </a:ext>
                </a:extLst>
              </a:blip>
              <a:stretch>
                <a:fillRect/>
              </a:stretch>
            </p:blipFill>
            <p:spPr>
              <a:xfrm>
                <a:off x="6454168" y="1933706"/>
                <a:ext cx="530850" cy="424907"/>
              </a:xfrm>
              <a:prstGeom prst="rect">
                <a:avLst/>
              </a:prstGeom>
            </p:spPr>
          </p:pic>
          <p:sp>
            <p:nvSpPr>
              <p:cNvPr id="73" name="ZoneTexte 72"/>
              <p:cNvSpPr txBox="1"/>
              <p:nvPr/>
            </p:nvSpPr>
            <p:spPr>
              <a:xfrm>
                <a:off x="4966468" y="2409890"/>
                <a:ext cx="1753125" cy="215444"/>
              </a:xfrm>
              <a:prstGeom prst="rect">
                <a:avLst/>
              </a:prstGeom>
              <a:noFill/>
            </p:spPr>
            <p:txBody>
              <a:bodyPr wrap="square" rtlCol="0">
                <a:spAutoFit/>
              </a:bodyPr>
              <a:lstStyle/>
              <a:p>
                <a:pPr>
                  <a:buClrTx/>
                  <a:buFontTx/>
                  <a:buNone/>
                </a:pPr>
                <a:r>
                  <a:rPr lang="fr-FR" sz="800" kern="1200" dirty="0">
                    <a:latin typeface="Marianne"/>
                  </a:rPr>
                  <a:t>Autres bases de données métier</a:t>
                </a:r>
              </a:p>
            </p:txBody>
          </p:sp>
          <p:sp>
            <p:nvSpPr>
              <p:cNvPr id="74" name="Parenthèse fermante 73"/>
              <p:cNvSpPr/>
              <p:nvPr/>
            </p:nvSpPr>
            <p:spPr>
              <a:xfrm rot="16200000" flipH="1">
                <a:off x="5864454" y="1363581"/>
                <a:ext cx="45719" cy="2113739"/>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buClrTx/>
                  <a:buFontTx/>
                  <a:buNone/>
                </a:pPr>
                <a:endParaRPr lang="fr-FR" sz="1800" kern="1200" dirty="0">
                  <a:solidFill>
                    <a:srgbClr val="000000"/>
                  </a:solidFill>
                </a:endParaRPr>
              </a:p>
            </p:txBody>
          </p:sp>
        </p:grpSp>
      </p:grpSp>
      <p:sp>
        <p:nvSpPr>
          <p:cNvPr id="87" name="ZoneTexte 86"/>
          <p:cNvSpPr txBox="1"/>
          <p:nvPr/>
        </p:nvSpPr>
        <p:spPr>
          <a:xfrm>
            <a:off x="5617516" y="2789517"/>
            <a:ext cx="970718" cy="261610"/>
          </a:xfrm>
          <a:prstGeom prst="rect">
            <a:avLst/>
          </a:prstGeom>
          <a:noFill/>
        </p:spPr>
        <p:txBody>
          <a:bodyPr wrap="square" rtlCol="0">
            <a:spAutoFit/>
          </a:bodyPr>
          <a:lstStyle/>
          <a:p>
            <a:pPr>
              <a:buClrTx/>
              <a:buFontTx/>
              <a:buNone/>
            </a:pPr>
            <a:r>
              <a:rPr lang="fr-FR" sz="1100" kern="1200" dirty="0">
                <a:solidFill>
                  <a:srgbClr val="FFFFFF"/>
                </a:solidFill>
                <a:latin typeface="72 Black" panose="020B0A04030603020204" pitchFamily="34" charset="0"/>
                <a:cs typeface="72 Black" panose="020B0A04030603020204" pitchFamily="34" charset="0"/>
              </a:rPr>
              <a:t>RPG</a:t>
            </a:r>
            <a:endParaRPr lang="fr-FR" sz="1600" kern="1200" dirty="0">
              <a:solidFill>
                <a:srgbClr val="FFFFFF"/>
              </a:solidFill>
              <a:latin typeface="72 Black" panose="020B0A04030603020204" pitchFamily="34" charset="0"/>
              <a:cs typeface="72 Black" panose="020B0A04030603020204" pitchFamily="34" charset="0"/>
            </a:endParaRPr>
          </a:p>
        </p:txBody>
      </p:sp>
      <p:sp>
        <p:nvSpPr>
          <p:cNvPr id="88" name="Espace réservé du numéro de diapositive 4"/>
          <p:cNvSpPr txBox="1">
            <a:spLocks/>
          </p:cNvSpPr>
          <p:nvPr/>
        </p:nvSpPr>
        <p:spPr>
          <a:xfrm>
            <a:off x="8472458" y="4775355"/>
            <a:ext cx="548700" cy="26092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buSzPts val="1000"/>
            </a:pPr>
            <a:fld id="{733122C9-A0B9-462F-8757-0847AD287B63}" type="slidenum">
              <a:rPr lang="fr-FR" sz="1000" smtClean="0">
                <a:solidFill>
                  <a:schemeClr val="dk2"/>
                </a:solidFill>
              </a:rPr>
              <a:pPr algn="r">
                <a:buSzPts val="1000"/>
              </a:pPr>
              <a:t>2</a:t>
            </a:fld>
            <a:endParaRPr lang="fr-FR" sz="1000" dirty="0">
              <a:solidFill>
                <a:schemeClr val="dk2"/>
              </a:solidFill>
            </a:endParaRPr>
          </a:p>
        </p:txBody>
      </p:sp>
      <p:sp>
        <p:nvSpPr>
          <p:cNvPr id="33" name="ZoneTexte 32"/>
          <p:cNvSpPr txBox="1"/>
          <p:nvPr/>
        </p:nvSpPr>
        <p:spPr>
          <a:xfrm>
            <a:off x="5813682" y="3932152"/>
            <a:ext cx="970718" cy="261610"/>
          </a:xfrm>
          <a:prstGeom prst="rect">
            <a:avLst/>
          </a:prstGeom>
          <a:noFill/>
        </p:spPr>
        <p:txBody>
          <a:bodyPr wrap="square" rtlCol="0">
            <a:spAutoFit/>
          </a:bodyPr>
          <a:lstStyle/>
          <a:p>
            <a:pPr>
              <a:buClrTx/>
              <a:buFontTx/>
              <a:buNone/>
            </a:pPr>
            <a:r>
              <a:rPr lang="fr-FR" sz="1100" kern="1200" dirty="0">
                <a:solidFill>
                  <a:srgbClr val="FFFFFF"/>
                </a:solidFill>
                <a:latin typeface="72 Black" panose="020B0A04030603020204" pitchFamily="34" charset="0"/>
                <a:cs typeface="72 Black" panose="020B0A04030603020204" pitchFamily="34" charset="0"/>
              </a:rPr>
              <a:t>RPG</a:t>
            </a:r>
            <a:endParaRPr lang="fr-FR" sz="1600" kern="1200" dirty="0">
              <a:solidFill>
                <a:srgbClr val="FFFFFF"/>
              </a:solidFill>
              <a:latin typeface="72 Black" panose="020B0A04030603020204" pitchFamily="34" charset="0"/>
              <a:cs typeface="72 Black" panose="020B0A04030603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733122C9-A0B9-462F-8757-0847AD287B63}" type="slidenum">
              <a:rPr lang="fr-FR" smtClean="0"/>
              <a:pPr/>
              <a:t>3</a:t>
            </a:fld>
            <a:endParaRPr lang="fr-FR"/>
          </a:p>
        </p:txBody>
      </p:sp>
      <p:sp>
        <p:nvSpPr>
          <p:cNvPr id="6" name="Rectangle 5"/>
          <p:cNvSpPr/>
          <p:nvPr/>
        </p:nvSpPr>
        <p:spPr>
          <a:xfrm>
            <a:off x="251520" y="4731990"/>
            <a:ext cx="8712968"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texte 6"/>
          <p:cNvSpPr>
            <a:spLocks noGrp="1"/>
          </p:cNvSpPr>
          <p:nvPr>
            <p:ph type="body" sz="quarter" idx="14"/>
          </p:nvPr>
        </p:nvSpPr>
        <p:spPr>
          <a:xfrm>
            <a:off x="413771" y="1111129"/>
            <a:ext cx="8550717" cy="2598216"/>
          </a:xfrm>
        </p:spPr>
        <p:txBody>
          <a:bodyPr>
            <a:normAutofit lnSpcReduction="10000"/>
          </a:bodyPr>
          <a:lstStyle/>
          <a:p>
            <a:pPr marL="114300" indent="0">
              <a:buNone/>
            </a:pPr>
            <a:r>
              <a:rPr lang="fr-FR" sz="1400" dirty="0">
                <a:solidFill>
                  <a:schemeClr val="tx1"/>
                </a:solidFill>
              </a:rPr>
              <a:t>Déjà des initiatives, mais circonscrites :</a:t>
            </a:r>
          </a:p>
          <a:p>
            <a:pPr marL="285750" indent="-285750">
              <a:buFont typeface="Arial" panose="020B0604020202020204" pitchFamily="34" charset="0"/>
              <a:buChar char="•"/>
            </a:pPr>
            <a:r>
              <a:rPr lang="fr-FR" sz="1400" dirty="0">
                <a:solidFill>
                  <a:schemeClr val="tx1"/>
                </a:solidFill>
              </a:rPr>
              <a:t>à un domaine thématique </a:t>
            </a:r>
          </a:p>
          <a:p>
            <a:pPr marL="809625" lvl="1" indent="-180975"/>
            <a:r>
              <a:rPr lang="fr-FR" sz="1400" dirty="0">
                <a:solidFill>
                  <a:srgbClr val="95C11F"/>
                </a:solidFill>
              </a:rPr>
              <a:t>Exemples : jumeau numérique d’un réseau de transport électrique, de transport de gaz, du système ferroviaire, de systèmes biologiques…</a:t>
            </a:r>
          </a:p>
          <a:p>
            <a:pPr marL="285750" indent="-285750">
              <a:buFont typeface="Arial" panose="020B0604020202020204" pitchFamily="34" charset="0"/>
              <a:buChar char="•"/>
            </a:pPr>
            <a:r>
              <a:rPr lang="fr-FR" sz="1400" dirty="0">
                <a:solidFill>
                  <a:schemeClr val="tx1"/>
                </a:solidFill>
              </a:rPr>
              <a:t>ou à une emprise géographique (très souvent en milieu urbain) </a:t>
            </a:r>
          </a:p>
          <a:p>
            <a:pPr marL="809625" lvl="1" indent="-180975">
              <a:lnSpc>
                <a:spcPct val="125000"/>
              </a:lnSpc>
              <a:spcAft>
                <a:spcPts val="1000"/>
              </a:spcAft>
            </a:pPr>
            <a:r>
              <a:rPr lang="fr-FR" dirty="0">
                <a:solidFill>
                  <a:srgbClr val="95C11F"/>
                </a:solidFill>
              </a:rPr>
              <a:t>Exemples : Dijon, Angers métropole, Monaco, Montpellier, Rennes, Strasbourg….</a:t>
            </a:r>
            <a:endParaRPr lang="fr-FR" dirty="0">
              <a:solidFill>
                <a:srgbClr val="95C11F"/>
              </a:solidFill>
              <a:sym typeface="Wingdings" panose="05000000000000000000" pitchFamily="2" charset="2"/>
            </a:endParaRPr>
          </a:p>
          <a:p>
            <a:pPr marL="285750" indent="-285750">
              <a:buFont typeface="Wingdings"/>
              <a:buChar char="à"/>
            </a:pPr>
            <a:r>
              <a:rPr lang="fr-FR" sz="1400" b="1" dirty="0">
                <a:solidFill>
                  <a:schemeClr val="tx1"/>
                </a:solidFill>
                <a:sym typeface="Wingdings" panose="05000000000000000000" pitchFamily="2" charset="2"/>
              </a:rPr>
              <a:t>besoin d’une vision plus large (géographiquement, thématiquement) :</a:t>
            </a:r>
          </a:p>
          <a:p>
            <a:pPr marL="809625" lvl="1" indent="-180975">
              <a:spcAft>
                <a:spcPts val="0"/>
              </a:spcAft>
            </a:pPr>
            <a:r>
              <a:rPr lang="fr-FR" dirty="0">
                <a:solidFill>
                  <a:schemeClr val="tx1"/>
                </a:solidFill>
                <a:sym typeface="Wingdings" panose="05000000000000000000" pitchFamily="2" charset="2"/>
              </a:rPr>
              <a:t>pour appréhender les dynamiques globales </a:t>
            </a:r>
          </a:p>
          <a:p>
            <a:pPr marL="809625" lvl="1" indent="-180975">
              <a:spcAft>
                <a:spcPts val="0"/>
              </a:spcAft>
            </a:pPr>
            <a:r>
              <a:rPr lang="fr-FR" dirty="0">
                <a:solidFill>
                  <a:schemeClr val="tx1"/>
                </a:solidFill>
                <a:sym typeface="Wingdings" panose="05000000000000000000" pitchFamily="2" charset="2"/>
              </a:rPr>
              <a:t>pour dépasser le périmètre des métropoles</a:t>
            </a:r>
          </a:p>
          <a:p>
            <a:pPr marL="809625" lvl="1" indent="-180975">
              <a:spcAft>
                <a:spcPts val="0"/>
              </a:spcAft>
            </a:pPr>
            <a:r>
              <a:rPr lang="fr-FR" dirty="0">
                <a:solidFill>
                  <a:schemeClr val="tx1"/>
                </a:solidFill>
                <a:sym typeface="Wingdings" panose="05000000000000000000" pitchFamily="2" charset="2"/>
              </a:rPr>
              <a:t>pour analyser les phénomènes de façon décloisonnée</a:t>
            </a:r>
            <a:endParaRPr lang="fr-FR" dirty="0">
              <a:solidFill>
                <a:schemeClr val="tx1"/>
              </a:solidFill>
            </a:endParaRPr>
          </a:p>
        </p:txBody>
      </p:sp>
      <p:sp>
        <p:nvSpPr>
          <p:cNvPr id="8" name="Titre 7"/>
          <p:cNvSpPr>
            <a:spLocks noGrp="1"/>
          </p:cNvSpPr>
          <p:nvPr>
            <p:ph type="title"/>
          </p:nvPr>
        </p:nvSpPr>
        <p:spPr>
          <a:xfrm>
            <a:off x="3772403" y="-72340"/>
            <a:ext cx="4899803" cy="720000"/>
          </a:xfrm>
        </p:spPr>
        <p:txBody>
          <a:bodyPr>
            <a:noAutofit/>
          </a:bodyPr>
          <a:lstStyle/>
          <a:p>
            <a:pPr algn="ctr"/>
            <a:r>
              <a:rPr lang="fr-FR" sz="2500" b="1" dirty="0">
                <a:solidFill>
                  <a:srgbClr val="95C11F"/>
                </a:solidFill>
              </a:rPr>
              <a:t>Déjà des réponses mais incomplètes</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02" y="119250"/>
            <a:ext cx="1307481" cy="302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Imag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1437" y="63973"/>
            <a:ext cx="1212940" cy="412870"/>
          </a:xfrm>
          <a:prstGeom prst="rect">
            <a:avLst/>
          </a:prstGeom>
        </p:spPr>
      </p:pic>
      <p:pic>
        <p:nvPicPr>
          <p:cNvPr id="14" name="Picture 2" descr="inr_logo_rouge_3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3430" y="100891"/>
            <a:ext cx="837451" cy="294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3025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 name="Picture 4" descr="https://www.sitesetmonuments.org/IMG/jpg/sppef_3.-depuis-pradelles-village-avant.jpg"/>
          <p:cNvPicPr>
            <a:picLocks noChangeAspect="1" noChangeArrowheads="1"/>
          </p:cNvPicPr>
          <p:nvPr/>
        </p:nvPicPr>
        <p:blipFill rotWithShape="1">
          <a:blip r:embed="rId3">
            <a:extLst>
              <a:ext uri="{28A0092B-C50C-407E-A947-70E740481C1C}">
                <a14:useLocalDpi xmlns:a14="http://schemas.microsoft.com/office/drawing/2010/main" val="0"/>
              </a:ext>
            </a:extLst>
          </a:blip>
          <a:srcRect t="17376" b="34273"/>
          <a:stretch/>
        </p:blipFill>
        <p:spPr bwMode="auto">
          <a:xfrm>
            <a:off x="199" y="1826588"/>
            <a:ext cx="9146817" cy="3316912"/>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70;p3"/>
          <p:cNvSpPr txBox="1">
            <a:spLocks/>
          </p:cNvSpPr>
          <p:nvPr/>
        </p:nvSpPr>
        <p:spPr>
          <a:xfrm>
            <a:off x="4147885" y="-98339"/>
            <a:ext cx="4685564" cy="657334"/>
          </a:xfrm>
          <a:prstGeom prst="rect">
            <a:avLst/>
          </a:prstGeom>
          <a:noFill/>
          <a:ln>
            <a:noFill/>
          </a:ln>
        </p:spPr>
        <p:txBody>
          <a:bodyPr spcFirstLastPara="1" wrap="square" lIns="137025" tIns="68500" rIns="137025" bIns="685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C8D41F"/>
              </a:buClr>
              <a:buSzPts val="5400"/>
              <a:buFont typeface="Arial"/>
              <a:buNone/>
              <a:defRPr sz="2800" b="0" i="0" u="none" strike="noStrike" cap="none">
                <a:solidFill>
                  <a:srgbClr val="C8D41F"/>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9pPr>
          </a:lstStyle>
          <a:p>
            <a:r>
              <a:rPr lang="fr-FR" sz="2500" b="1" dirty="0">
                <a:solidFill>
                  <a:srgbClr val="95C11F"/>
                </a:solidFill>
              </a:rPr>
              <a:t>Fonctionnalités génériques</a:t>
            </a:r>
          </a:p>
        </p:txBody>
      </p:sp>
      <p:sp>
        <p:nvSpPr>
          <p:cNvPr id="4" name="ZoneTexte 3"/>
          <p:cNvSpPr txBox="1"/>
          <p:nvPr/>
        </p:nvSpPr>
        <p:spPr>
          <a:xfrm>
            <a:off x="4060420" y="662507"/>
            <a:ext cx="1307481" cy="954107"/>
          </a:xfrm>
          <a:prstGeom prst="rect">
            <a:avLst/>
          </a:prstGeom>
          <a:noFill/>
        </p:spPr>
        <p:txBody>
          <a:bodyPr wrap="square" rtlCol="0">
            <a:spAutoFit/>
          </a:bodyPr>
          <a:lstStyle/>
          <a:p>
            <a:pPr algn="ctr"/>
            <a:r>
              <a:rPr lang="fr-FR" sz="1600" b="1" dirty="0">
                <a:solidFill>
                  <a:schemeClr val="tx1"/>
                </a:solidFill>
              </a:rPr>
              <a:t>Montrer le territoire</a:t>
            </a:r>
          </a:p>
          <a:p>
            <a:pPr algn="ctr"/>
            <a:r>
              <a:rPr lang="fr-FR" sz="1200" dirty="0">
                <a:solidFill>
                  <a:schemeClr val="tx1"/>
                </a:solidFill>
              </a:rPr>
              <a:t>en fonctionnement</a:t>
            </a:r>
            <a:endParaRPr lang="fr-FR" sz="1200" b="1" dirty="0">
              <a:solidFill>
                <a:schemeClr val="tx1"/>
              </a:solidFill>
            </a:endParaRPr>
          </a:p>
        </p:txBody>
      </p:sp>
      <p:sp>
        <p:nvSpPr>
          <p:cNvPr id="5" name="ZoneTexte 4"/>
          <p:cNvSpPr txBox="1"/>
          <p:nvPr/>
        </p:nvSpPr>
        <p:spPr>
          <a:xfrm>
            <a:off x="7394840" y="662507"/>
            <a:ext cx="1307481" cy="769441"/>
          </a:xfrm>
          <a:prstGeom prst="rect">
            <a:avLst/>
          </a:prstGeom>
          <a:noFill/>
        </p:spPr>
        <p:txBody>
          <a:bodyPr wrap="square" rtlCol="0">
            <a:spAutoFit/>
          </a:bodyPr>
          <a:lstStyle/>
          <a:p>
            <a:pPr algn="ctr"/>
            <a:r>
              <a:rPr lang="fr-FR" sz="1600" dirty="0">
                <a:solidFill>
                  <a:schemeClr val="tx1"/>
                </a:solidFill>
              </a:rPr>
              <a:t>Croiser des données</a:t>
            </a:r>
          </a:p>
          <a:p>
            <a:pPr algn="ctr"/>
            <a:r>
              <a:rPr lang="fr-FR" sz="1200" dirty="0">
                <a:solidFill>
                  <a:schemeClr val="tx1"/>
                </a:solidFill>
              </a:rPr>
              <a:t>pour les enrichir</a:t>
            </a:r>
          </a:p>
        </p:txBody>
      </p:sp>
      <p:sp>
        <p:nvSpPr>
          <p:cNvPr id="6" name="ZoneTexte 5"/>
          <p:cNvSpPr txBox="1"/>
          <p:nvPr/>
        </p:nvSpPr>
        <p:spPr>
          <a:xfrm>
            <a:off x="5727630" y="662507"/>
            <a:ext cx="1307481" cy="1077218"/>
          </a:xfrm>
          <a:prstGeom prst="rect">
            <a:avLst/>
          </a:prstGeom>
          <a:noFill/>
        </p:spPr>
        <p:txBody>
          <a:bodyPr wrap="square" rtlCol="0">
            <a:spAutoFit/>
          </a:bodyPr>
          <a:lstStyle/>
          <a:p>
            <a:pPr algn="ctr"/>
            <a:r>
              <a:rPr lang="fr-FR" sz="1600" dirty="0">
                <a:solidFill>
                  <a:schemeClr val="tx1"/>
                </a:solidFill>
              </a:rPr>
              <a:t>Comparer des territoires entre eux</a:t>
            </a:r>
          </a:p>
        </p:txBody>
      </p:sp>
      <p:sp>
        <p:nvSpPr>
          <p:cNvPr id="7" name="ZoneTexte 6"/>
          <p:cNvSpPr txBox="1"/>
          <p:nvPr/>
        </p:nvSpPr>
        <p:spPr>
          <a:xfrm>
            <a:off x="1932827" y="662507"/>
            <a:ext cx="1767864" cy="1077218"/>
          </a:xfrm>
          <a:prstGeom prst="rect">
            <a:avLst/>
          </a:prstGeom>
          <a:noFill/>
        </p:spPr>
        <p:txBody>
          <a:bodyPr wrap="square" rtlCol="0">
            <a:spAutoFit/>
          </a:bodyPr>
          <a:lstStyle/>
          <a:p>
            <a:pPr lvl="0" algn="ctr"/>
            <a:r>
              <a:rPr lang="fr-FR" sz="1600" b="1" dirty="0">
                <a:solidFill>
                  <a:schemeClr val="tx1"/>
                </a:solidFill>
              </a:rPr>
              <a:t>Simuler </a:t>
            </a:r>
          </a:p>
          <a:p>
            <a:pPr lvl="0" algn="ctr"/>
            <a:r>
              <a:rPr lang="fr-FR" sz="1200" dirty="0">
                <a:solidFill>
                  <a:schemeClr val="tx1"/>
                </a:solidFill>
              </a:rPr>
              <a:t>des phénomènes, des aménagements, des politiques publiques et montrer leurs impacts</a:t>
            </a:r>
            <a:endParaRPr lang="fr-FR" sz="1600" dirty="0">
              <a:solidFill>
                <a:schemeClr val="tx1"/>
              </a:solidFill>
            </a:endParaRPr>
          </a:p>
        </p:txBody>
      </p:sp>
      <p:sp>
        <p:nvSpPr>
          <p:cNvPr id="8" name="Google Shape;70;p3"/>
          <p:cNvSpPr txBox="1">
            <a:spLocks/>
          </p:cNvSpPr>
          <p:nvPr/>
        </p:nvSpPr>
        <p:spPr>
          <a:xfrm>
            <a:off x="179734" y="1719929"/>
            <a:ext cx="4534426" cy="657334"/>
          </a:xfrm>
          <a:prstGeom prst="rect">
            <a:avLst/>
          </a:prstGeom>
          <a:noFill/>
          <a:ln>
            <a:noFill/>
          </a:ln>
        </p:spPr>
        <p:txBody>
          <a:bodyPr spcFirstLastPara="1" wrap="square" lIns="137025" tIns="68500" rIns="137025" bIns="685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C8D41F"/>
              </a:buClr>
              <a:buSzPts val="5400"/>
              <a:buFont typeface="Arial"/>
              <a:buNone/>
              <a:defRPr sz="2800" b="0" i="0" u="none" strike="noStrike" cap="none">
                <a:solidFill>
                  <a:srgbClr val="C8D41F"/>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9pPr>
          </a:lstStyle>
          <a:p>
            <a:r>
              <a:rPr lang="fr-FR" b="1" dirty="0">
                <a:solidFill>
                  <a:schemeClr val="accent6"/>
                </a:solidFill>
              </a:rPr>
              <a:t>Exemple de cas d’usage </a:t>
            </a:r>
          </a:p>
        </p:txBody>
      </p:sp>
      <p:sp>
        <p:nvSpPr>
          <p:cNvPr id="2" name="ZoneTexte 1"/>
          <p:cNvSpPr txBox="1"/>
          <p:nvPr/>
        </p:nvSpPr>
        <p:spPr>
          <a:xfrm>
            <a:off x="241540" y="2291003"/>
            <a:ext cx="8591909" cy="307777"/>
          </a:xfrm>
          <a:prstGeom prst="rect">
            <a:avLst/>
          </a:prstGeom>
          <a:noFill/>
        </p:spPr>
        <p:txBody>
          <a:bodyPr wrap="square" rtlCol="0">
            <a:spAutoFit/>
          </a:bodyPr>
          <a:lstStyle/>
          <a:p>
            <a:r>
              <a:rPr lang="fr-FR" b="1" dirty="0">
                <a:solidFill>
                  <a:srgbClr val="076356"/>
                </a:solidFill>
              </a:rPr>
              <a:t>Accélération du déploiement des éoliennes terrestres</a:t>
            </a:r>
          </a:p>
        </p:txBody>
      </p:sp>
      <p:sp>
        <p:nvSpPr>
          <p:cNvPr id="10" name="ZoneTexte 9"/>
          <p:cNvSpPr txBox="1"/>
          <p:nvPr/>
        </p:nvSpPr>
        <p:spPr>
          <a:xfrm>
            <a:off x="517585" y="2598780"/>
            <a:ext cx="8747185" cy="1261884"/>
          </a:xfrm>
          <a:prstGeom prst="rect">
            <a:avLst/>
          </a:prstGeom>
          <a:noFill/>
        </p:spPr>
        <p:txBody>
          <a:bodyPr wrap="square" rtlCol="0">
            <a:spAutoFit/>
          </a:bodyPr>
          <a:lstStyle/>
          <a:p>
            <a:pPr marL="285750" indent="-285750">
              <a:buFont typeface="Arial" panose="020B0604020202020204" pitchFamily="34" charset="0"/>
              <a:buChar char="•"/>
            </a:pPr>
            <a:r>
              <a:rPr lang="fr-FR" sz="1200" dirty="0">
                <a:solidFill>
                  <a:schemeClr val="tx1"/>
                </a:solidFill>
              </a:rPr>
              <a:t>Disposer, selon les implantations proposées, les estimations de rendement, le % d’artificialisation des sols….</a:t>
            </a:r>
          </a:p>
          <a:p>
            <a:pPr marL="285750" lvl="0" indent="-285750">
              <a:buFont typeface="Arial" panose="020B0604020202020204" pitchFamily="34" charset="0"/>
              <a:buChar char="•"/>
            </a:pPr>
            <a:r>
              <a:rPr lang="fr-FR" sz="1200" dirty="0">
                <a:solidFill>
                  <a:schemeClr val="tx1"/>
                </a:solidFill>
              </a:rPr>
              <a:t>Vivre dans le jumeau des implantations  possibles : impacts visuels et sonores</a:t>
            </a:r>
          </a:p>
          <a:p>
            <a:pPr marL="285750" lvl="0" indent="-285750">
              <a:buFont typeface="Arial" panose="020B0604020202020204" pitchFamily="34" charset="0"/>
              <a:buChar char="•"/>
            </a:pPr>
            <a:r>
              <a:rPr lang="fr-FR" sz="1200" dirty="0">
                <a:solidFill>
                  <a:schemeClr val="tx1"/>
                </a:solidFill>
              </a:rPr>
              <a:t>Dé-zoomer et appréhender le potentiel éolien à l’échelle d’une région</a:t>
            </a:r>
          </a:p>
          <a:p>
            <a:pPr marL="285750" lvl="0" indent="-285750">
              <a:buFont typeface="Arial" panose="020B0604020202020204" pitchFamily="34" charset="0"/>
              <a:buChar char="•"/>
            </a:pPr>
            <a:r>
              <a:rPr lang="fr-FR" sz="1200" dirty="0">
                <a:solidFill>
                  <a:schemeClr val="tx1"/>
                </a:solidFill>
              </a:rPr>
              <a:t>…</a:t>
            </a:r>
          </a:p>
          <a:p>
            <a:pPr lvl="0"/>
            <a:r>
              <a:rPr lang="fr-FR" dirty="0">
                <a:solidFill>
                  <a:schemeClr val="bg1">
                    <a:lumMod val="50000"/>
                  </a:schemeClr>
                </a:solidFill>
              </a:rPr>
              <a:t> </a:t>
            </a:r>
            <a:endParaRPr lang="fr-FR" dirty="0">
              <a:solidFill>
                <a:schemeClr val="tx2">
                  <a:lumMod val="60000"/>
                  <a:lumOff val="40000"/>
                </a:schemeClr>
              </a:solidFill>
            </a:endParaRPr>
          </a:p>
          <a:p>
            <a:endParaRPr lang="fr-FR" dirty="0"/>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902" y="119250"/>
            <a:ext cx="1307481" cy="302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Imag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1437" y="63973"/>
            <a:ext cx="1212940" cy="412870"/>
          </a:xfrm>
          <a:prstGeom prst="rect">
            <a:avLst/>
          </a:prstGeom>
        </p:spPr>
      </p:pic>
      <p:pic>
        <p:nvPicPr>
          <p:cNvPr id="14" name="Picture 2" descr="inr_logo_rouge_30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3430" y="100891"/>
            <a:ext cx="837451" cy="294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ZoneTexte 14"/>
          <p:cNvSpPr txBox="1"/>
          <p:nvPr/>
        </p:nvSpPr>
        <p:spPr>
          <a:xfrm>
            <a:off x="265617" y="662507"/>
            <a:ext cx="1307481" cy="1077218"/>
          </a:xfrm>
          <a:prstGeom prst="rect">
            <a:avLst/>
          </a:prstGeom>
          <a:noFill/>
        </p:spPr>
        <p:txBody>
          <a:bodyPr wrap="square" rtlCol="0">
            <a:spAutoFit/>
          </a:bodyPr>
          <a:lstStyle/>
          <a:p>
            <a:pPr algn="ctr"/>
            <a:r>
              <a:rPr lang="fr-FR" sz="1600" dirty="0">
                <a:solidFill>
                  <a:schemeClr val="tx1"/>
                </a:solidFill>
              </a:rPr>
              <a:t>Rendre visible des viviers de données</a:t>
            </a:r>
          </a:p>
        </p:txBody>
      </p:sp>
      <p:sp>
        <p:nvSpPr>
          <p:cNvPr id="16" name="Espace réservé du numéro de diapositive 4"/>
          <p:cNvSpPr>
            <a:spLocks noGrp="1"/>
          </p:cNvSpPr>
          <p:nvPr>
            <p:ph type="sldNum" sz="quarter" idx="12"/>
          </p:nvPr>
        </p:nvSpPr>
        <p:spPr>
          <a:xfrm>
            <a:off x="8472458" y="4663217"/>
            <a:ext cx="548700" cy="393600"/>
          </a:xfrm>
        </p:spPr>
        <p:txBody>
          <a:bodyPr/>
          <a:lstStyle/>
          <a:p>
            <a:fld id="{733122C9-A0B9-462F-8757-0847AD287B63}" type="slidenum">
              <a:rPr lang="fr-FR" smtClean="0">
                <a:solidFill>
                  <a:schemeClr val="bg1"/>
                </a:solidFill>
              </a:rPr>
              <a:pPr/>
              <a:t>4</a:t>
            </a:fld>
            <a:endParaRPr lang="fr-FR"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902" y="119250"/>
            <a:ext cx="1307481" cy="302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1437" y="63973"/>
            <a:ext cx="1212940" cy="412870"/>
          </a:xfrm>
          <a:prstGeom prst="rect">
            <a:avLst/>
          </a:prstGeom>
        </p:spPr>
      </p:pic>
      <p:pic>
        <p:nvPicPr>
          <p:cNvPr id="5" name="Picture 2" descr="inr_logo_rouge_3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3430" y="100891"/>
            <a:ext cx="837451" cy="294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70;p3"/>
          <p:cNvSpPr txBox="1">
            <a:spLocks/>
          </p:cNvSpPr>
          <p:nvPr/>
        </p:nvSpPr>
        <p:spPr>
          <a:xfrm>
            <a:off x="3900881" y="-98339"/>
            <a:ext cx="4932568" cy="657334"/>
          </a:xfrm>
          <a:prstGeom prst="rect">
            <a:avLst/>
          </a:prstGeom>
          <a:noFill/>
          <a:ln>
            <a:noFill/>
          </a:ln>
        </p:spPr>
        <p:txBody>
          <a:bodyPr spcFirstLastPara="1" wrap="square" lIns="137025" tIns="68500" rIns="137025" bIns="68500" anchor="ctr" anchorCtr="0">
            <a:normAutofit fontScale="92500"/>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C8D41F"/>
              </a:buClr>
              <a:buSzPts val="5400"/>
              <a:buFont typeface="Arial"/>
              <a:buNone/>
              <a:defRPr sz="2800" b="0" i="0" u="none" strike="noStrike" cap="none">
                <a:solidFill>
                  <a:srgbClr val="C8D41F"/>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9pPr>
          </a:lstStyle>
          <a:p>
            <a:r>
              <a:rPr lang="fr-FR" sz="2500" b="1" dirty="0">
                <a:solidFill>
                  <a:srgbClr val="95C11F"/>
                </a:solidFill>
              </a:rPr>
              <a:t>Autres exemples de cas d’usage</a:t>
            </a:r>
          </a:p>
        </p:txBody>
      </p:sp>
      <p:sp>
        <p:nvSpPr>
          <p:cNvPr id="7" name="ZoneTexte 6"/>
          <p:cNvSpPr txBox="1"/>
          <p:nvPr/>
        </p:nvSpPr>
        <p:spPr>
          <a:xfrm>
            <a:off x="204901" y="534225"/>
            <a:ext cx="6240349" cy="4349909"/>
          </a:xfrm>
          <a:prstGeom prst="rect">
            <a:avLst/>
          </a:prstGeom>
          <a:noFill/>
        </p:spPr>
        <p:txBody>
          <a:bodyPr wrap="square" rtlCol="0">
            <a:spAutoFit/>
          </a:bodyPr>
          <a:lstStyle/>
          <a:p>
            <a:pPr>
              <a:spcAft>
                <a:spcPts val="1200"/>
              </a:spcAft>
            </a:pPr>
            <a:r>
              <a:rPr lang="fr-FR" sz="1600" b="1" dirty="0"/>
              <a:t>Le jumeau numérique comme :</a:t>
            </a:r>
          </a:p>
          <a:p>
            <a:pPr marL="285750" indent="-285750">
              <a:buFont typeface="Arial" panose="020B0604020202020204" pitchFamily="34" charset="0"/>
              <a:buChar char="•"/>
            </a:pPr>
            <a:r>
              <a:rPr lang="fr-FR" sz="1600" b="1" dirty="0"/>
              <a:t>outil d’intermédiation </a:t>
            </a:r>
            <a:r>
              <a:rPr lang="fr-FR" sz="1600" dirty="0"/>
              <a:t>dans des projets de méga-bassine</a:t>
            </a:r>
          </a:p>
          <a:p>
            <a:pPr marL="715963" lvl="1" indent="-174625">
              <a:buFont typeface="Arial" panose="020B0604020202020204" pitchFamily="34" charset="0"/>
              <a:buChar char="•"/>
              <a:tabLst>
                <a:tab pos="715963" algn="l"/>
              </a:tabLst>
            </a:pPr>
            <a:r>
              <a:rPr lang="fr-FR" dirty="0"/>
              <a:t>Voir l’existant : ressource en eau, besoins tous usages</a:t>
            </a:r>
          </a:p>
          <a:p>
            <a:pPr marL="715963" lvl="1" indent="-174625">
              <a:buFont typeface="Arial" panose="020B0604020202020204" pitchFamily="34" charset="0"/>
              <a:buChar char="•"/>
              <a:tabLst>
                <a:tab pos="715963" algn="l"/>
              </a:tabLst>
            </a:pPr>
            <a:r>
              <a:rPr lang="fr-FR" dirty="0"/>
              <a:t>Simuler le territoire avec et sans la mise en place de la bassine</a:t>
            </a:r>
          </a:p>
          <a:p>
            <a:pPr marL="715963" lvl="1" indent="-174625">
              <a:buFont typeface="Arial" panose="020B0604020202020204" pitchFamily="34" charset="0"/>
              <a:buChar char="•"/>
              <a:tabLst>
                <a:tab pos="715963" algn="l"/>
              </a:tabLst>
            </a:pPr>
            <a:endParaRPr lang="fr-FR" dirty="0"/>
          </a:p>
          <a:p>
            <a:pPr marL="715963" lvl="1" indent="-174625">
              <a:buFont typeface="Arial" panose="020B0604020202020204" pitchFamily="34" charset="0"/>
              <a:buChar char="•"/>
              <a:tabLst>
                <a:tab pos="715963" algn="l"/>
              </a:tabLst>
            </a:pPr>
            <a:endParaRPr lang="fr-FR" dirty="0"/>
          </a:p>
          <a:p>
            <a:pPr marL="715963" lvl="1" indent="-174625">
              <a:buFont typeface="Arial" panose="020B0604020202020204" pitchFamily="34" charset="0"/>
              <a:buChar char="•"/>
              <a:tabLst>
                <a:tab pos="715963" algn="l"/>
              </a:tabLst>
            </a:pPr>
            <a:endParaRPr lang="fr-FR" dirty="0"/>
          </a:p>
          <a:p>
            <a:pPr marL="273050" lvl="1" indent="-273050">
              <a:buFont typeface="Arial" panose="020B0604020202020204" pitchFamily="34" charset="0"/>
              <a:buChar char="•"/>
            </a:pPr>
            <a:r>
              <a:rPr lang="fr-FR" sz="1600" b="1" dirty="0"/>
              <a:t>outil d’aide à la décision</a:t>
            </a:r>
            <a:r>
              <a:rPr lang="fr-FR" sz="1600" dirty="0"/>
              <a:t> pour aménager un territoire en tenant compte de toutes les réglementations</a:t>
            </a:r>
          </a:p>
          <a:p>
            <a:pPr marL="715963" lvl="1" indent="-174625">
              <a:spcAft>
                <a:spcPts val="1600"/>
              </a:spcAft>
              <a:buFont typeface="Arial" panose="020B0604020202020204" pitchFamily="34" charset="0"/>
              <a:buChar char="•"/>
              <a:tabLst>
                <a:tab pos="715963" algn="l"/>
              </a:tabLst>
            </a:pPr>
            <a:r>
              <a:rPr lang="fr-FR" dirty="0"/>
              <a:t>accélération des ENR, sobriété foncière, zones à faibles émissions, logements sociaux, contraintes paysagères, risques…</a:t>
            </a:r>
          </a:p>
          <a:p>
            <a:pPr marL="715963" lvl="1" indent="-174625">
              <a:spcAft>
                <a:spcPts val="1600"/>
              </a:spcAft>
              <a:buFont typeface="Arial" panose="020B0604020202020204" pitchFamily="34" charset="0"/>
              <a:buChar char="•"/>
              <a:tabLst>
                <a:tab pos="715963" algn="l"/>
              </a:tabLst>
            </a:pPr>
            <a:endParaRPr lang="fr-FR" dirty="0"/>
          </a:p>
          <a:p>
            <a:pPr marL="273050" lvl="1" indent="-273050">
              <a:buFont typeface="Arial" panose="020B0604020202020204" pitchFamily="34" charset="0"/>
              <a:buChar char="•"/>
            </a:pPr>
            <a:r>
              <a:rPr lang="fr-FR" sz="1600" b="1" dirty="0"/>
              <a:t>outil d’aide à la décision</a:t>
            </a:r>
            <a:r>
              <a:rPr lang="fr-FR" sz="1600" dirty="0"/>
              <a:t> pour aménager un territoire en </a:t>
            </a:r>
            <a:r>
              <a:rPr lang="fr-FR" sz="1600"/>
              <a:t>zone littorale </a:t>
            </a:r>
            <a:r>
              <a:rPr lang="fr-FR" sz="1600" dirty="0"/>
              <a:t>pour tenir compte du recul du trait de côte</a:t>
            </a:r>
          </a:p>
          <a:p>
            <a:pPr marL="273050" lvl="1" indent="-273050">
              <a:buFont typeface="Arial" panose="020B0604020202020204" pitchFamily="34" charset="0"/>
              <a:buChar char="•"/>
            </a:pPr>
            <a:endParaRPr lang="fr-FR" sz="1600" dirty="0"/>
          </a:p>
          <a:p>
            <a:pPr marL="273050" lvl="1" indent="-273050">
              <a:buFont typeface="Arial" panose="020B0604020202020204" pitchFamily="34" charset="0"/>
              <a:buChar char="•"/>
            </a:pPr>
            <a:r>
              <a:rPr lang="fr-FR" sz="1600" dirty="0"/>
              <a:t>…</a:t>
            </a:r>
          </a:p>
        </p:txBody>
      </p:sp>
      <p:sp>
        <p:nvSpPr>
          <p:cNvPr id="8" name="Espace réservé du numéro de diapositive 4"/>
          <p:cNvSpPr>
            <a:spLocks noGrp="1"/>
          </p:cNvSpPr>
          <p:nvPr>
            <p:ph type="sldNum" sz="quarter" idx="12"/>
          </p:nvPr>
        </p:nvSpPr>
        <p:spPr>
          <a:xfrm>
            <a:off x="8472458" y="4663217"/>
            <a:ext cx="548700" cy="393600"/>
          </a:xfrm>
        </p:spPr>
        <p:txBody>
          <a:bodyPr/>
          <a:lstStyle/>
          <a:p>
            <a:fld id="{733122C9-A0B9-462F-8757-0847AD287B63}" type="slidenum">
              <a:rPr lang="fr-FR" smtClean="0"/>
              <a:pPr/>
              <a:t>5</a:t>
            </a:fld>
            <a:endParaRPr lang="fr-FR" dirty="0"/>
          </a:p>
        </p:txBody>
      </p:sp>
      <p:pic>
        <p:nvPicPr>
          <p:cNvPr id="2" name="Imag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5391" y="814387"/>
            <a:ext cx="2558609" cy="1440000"/>
          </a:xfrm>
          <a:prstGeom prst="rect">
            <a:avLst/>
          </a:prstGeom>
        </p:spPr>
      </p:pic>
      <p:sp>
        <p:nvSpPr>
          <p:cNvPr id="9" name="ZoneTexte 8"/>
          <p:cNvSpPr txBox="1"/>
          <p:nvPr/>
        </p:nvSpPr>
        <p:spPr>
          <a:xfrm>
            <a:off x="6397030" y="1502636"/>
            <a:ext cx="276999" cy="751157"/>
          </a:xfrm>
          <a:prstGeom prst="rect">
            <a:avLst/>
          </a:prstGeom>
          <a:noFill/>
        </p:spPr>
        <p:txBody>
          <a:bodyPr vert="vert270" wrap="square" rtlCol="0">
            <a:spAutoFit/>
          </a:bodyPr>
          <a:lstStyle/>
          <a:p>
            <a:r>
              <a:rPr lang="fr-FR" sz="600" dirty="0"/>
              <a:t>®TF1 Info</a:t>
            </a:r>
          </a:p>
        </p:txBody>
      </p:sp>
      <p:pic>
        <p:nvPicPr>
          <p:cNvPr id="10" name="Image 9"/>
          <p:cNvPicPr>
            <a:picLocks noChangeAspect="1"/>
          </p:cNvPicPr>
          <p:nvPr/>
        </p:nvPicPr>
        <p:blipFill rotWithShape="1">
          <a:blip r:embed="rId6">
            <a:extLst>
              <a:ext uri="{28A0092B-C50C-407E-A947-70E740481C1C}">
                <a14:useLocalDpi xmlns:a14="http://schemas.microsoft.com/office/drawing/2010/main" val="0"/>
              </a:ext>
            </a:extLst>
          </a:blip>
          <a:srcRect t="14035"/>
          <a:stretch/>
        </p:blipFill>
        <p:spPr>
          <a:xfrm>
            <a:off x="6585391" y="2297658"/>
            <a:ext cx="2558609" cy="1440000"/>
          </a:xfrm>
          <a:prstGeom prst="rect">
            <a:avLst/>
          </a:prstGeom>
        </p:spPr>
      </p:pic>
      <p:sp>
        <p:nvSpPr>
          <p:cNvPr id="13" name="ZoneTexte 12"/>
          <p:cNvSpPr txBox="1"/>
          <p:nvPr/>
        </p:nvSpPr>
        <p:spPr>
          <a:xfrm>
            <a:off x="6397030" y="2926763"/>
            <a:ext cx="276999" cy="828447"/>
          </a:xfrm>
          <a:prstGeom prst="rect">
            <a:avLst/>
          </a:prstGeom>
          <a:noFill/>
        </p:spPr>
        <p:txBody>
          <a:bodyPr vert="vert270" wrap="square" rtlCol="0">
            <a:spAutoFit/>
          </a:bodyPr>
          <a:lstStyle/>
          <a:p>
            <a:r>
              <a:rPr lang="fr-FR" sz="600" dirty="0"/>
              <a:t>®</a:t>
            </a:r>
            <a:r>
              <a:rPr lang="fr-FR" sz="600" dirty="0" err="1"/>
              <a:t>Engie</a:t>
            </a:r>
            <a:r>
              <a:rPr lang="fr-FR" sz="600" dirty="0"/>
              <a:t> green</a:t>
            </a:r>
          </a:p>
        </p:txBody>
      </p:sp>
      <p:sp>
        <p:nvSpPr>
          <p:cNvPr id="14" name="Rectangle 13"/>
          <p:cNvSpPr/>
          <p:nvPr/>
        </p:nvSpPr>
        <p:spPr>
          <a:xfrm>
            <a:off x="273050" y="814387"/>
            <a:ext cx="8870950" cy="1440000"/>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273050" y="2293622"/>
            <a:ext cx="8870950" cy="1440000"/>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Imag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85392" y="3800231"/>
            <a:ext cx="2558608" cy="1343269"/>
          </a:xfrm>
          <a:prstGeom prst="rect">
            <a:avLst/>
          </a:prstGeom>
        </p:spPr>
      </p:pic>
      <p:sp>
        <p:nvSpPr>
          <p:cNvPr id="17" name="Rectangle 16"/>
          <p:cNvSpPr/>
          <p:nvPr/>
        </p:nvSpPr>
        <p:spPr>
          <a:xfrm>
            <a:off x="273050" y="3794630"/>
            <a:ext cx="8870950" cy="1348870"/>
          </a:xfrm>
          <a:prstGeom prst="rect">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6397030" y="4298363"/>
            <a:ext cx="276999" cy="828447"/>
          </a:xfrm>
          <a:prstGeom prst="rect">
            <a:avLst/>
          </a:prstGeom>
          <a:noFill/>
        </p:spPr>
        <p:txBody>
          <a:bodyPr vert="vert270" wrap="square" rtlCol="0">
            <a:spAutoFit/>
          </a:bodyPr>
          <a:lstStyle/>
          <a:p>
            <a:r>
              <a:rPr lang="fr-FR" sz="600" dirty="0"/>
              <a:t>®</a:t>
            </a:r>
            <a:r>
              <a:rPr lang="fr-FR" sz="600" dirty="0" err="1"/>
              <a:t>DavidJMorgan</a:t>
            </a:r>
            <a:endParaRPr lang="fr-FR" sz="600" dirty="0"/>
          </a:p>
        </p:txBody>
      </p:sp>
    </p:spTree>
    <p:extLst>
      <p:ext uri="{BB962C8B-B14F-4D97-AF65-F5344CB8AC3E}">
        <p14:creationId xmlns:p14="http://schemas.microsoft.com/office/powerpoint/2010/main" val="903695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3" name="Espace réservé du texte 6"/>
          <p:cNvSpPr txBox="1">
            <a:spLocks/>
          </p:cNvSpPr>
          <p:nvPr/>
        </p:nvSpPr>
        <p:spPr>
          <a:xfrm>
            <a:off x="371109" y="1584330"/>
            <a:ext cx="2520000" cy="25740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b="1" dirty="0">
                <a:solidFill>
                  <a:schemeClr val="tx1"/>
                </a:solidFill>
              </a:rPr>
              <a:t>La mise en place d’un socle technique de services et de données</a:t>
            </a:r>
            <a:r>
              <a:rPr lang="fr-FR" dirty="0">
                <a:solidFill>
                  <a:schemeClr val="tx1"/>
                </a:solidFill>
              </a:rPr>
              <a:t> pariant sur une certaine généricité pour faciliter le passage à l’échelle. </a:t>
            </a:r>
          </a:p>
          <a:p>
            <a:endParaRPr lang="fr-FR" dirty="0">
              <a:solidFill>
                <a:schemeClr val="tx1"/>
              </a:solidFill>
            </a:endParaRPr>
          </a:p>
          <a:p>
            <a:r>
              <a:rPr lang="fr-FR" sz="1100" dirty="0">
                <a:solidFill>
                  <a:schemeClr val="tx1"/>
                </a:solidFill>
              </a:rPr>
              <a:t>basé sur </a:t>
            </a:r>
            <a:r>
              <a:rPr lang="fr-FR" sz="1100" b="1" dirty="0">
                <a:solidFill>
                  <a:schemeClr val="tx1"/>
                </a:solidFill>
              </a:rPr>
              <a:t>des données et briques technologiques existantes </a:t>
            </a:r>
            <a:r>
              <a:rPr lang="fr-FR" sz="1100" dirty="0">
                <a:solidFill>
                  <a:schemeClr val="tx1"/>
                </a:solidFill>
              </a:rPr>
              <a:t>proposées par des acteurs publics ou des industriels</a:t>
            </a:r>
          </a:p>
        </p:txBody>
      </p:sp>
      <p:sp>
        <p:nvSpPr>
          <p:cNvPr id="4" name="Espace réservé du texte 7"/>
          <p:cNvSpPr txBox="1">
            <a:spLocks/>
          </p:cNvSpPr>
          <p:nvPr/>
        </p:nvSpPr>
        <p:spPr>
          <a:xfrm>
            <a:off x="3225702" y="1584330"/>
            <a:ext cx="2520000" cy="25740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b="1" dirty="0">
                <a:solidFill>
                  <a:schemeClr val="tx1"/>
                </a:solidFill>
              </a:rPr>
              <a:t>L’instruction en local de cas d’usage thématiques </a:t>
            </a:r>
            <a:r>
              <a:rPr lang="fr-FR" dirty="0">
                <a:solidFill>
                  <a:schemeClr val="tx1"/>
                </a:solidFill>
              </a:rPr>
              <a:t>qui viendra challenger les spécifications du socle technique. </a:t>
            </a:r>
          </a:p>
          <a:p>
            <a:endParaRPr lang="fr-FR" dirty="0">
              <a:solidFill>
                <a:schemeClr val="tx1"/>
              </a:solidFill>
            </a:endParaRPr>
          </a:p>
          <a:p>
            <a:r>
              <a:rPr lang="fr-FR" sz="1100" dirty="0">
                <a:solidFill>
                  <a:schemeClr val="tx1"/>
                </a:solidFill>
              </a:rPr>
              <a:t>Au fil de l’eau, l’ensemble des cas d’usage branchés sur le même socle technique de données et de services pourront être opérés ensemble, et amener progressivement le jumeau vers la capacité d’analyse systémique nécessaire pour relever les défis complexes des transitions écologiques et climatiques.</a:t>
            </a:r>
          </a:p>
          <a:p>
            <a:endParaRPr lang="fr-FR" dirty="0">
              <a:solidFill>
                <a:schemeClr val="tx1"/>
              </a:solidFill>
            </a:endParaRPr>
          </a:p>
        </p:txBody>
      </p:sp>
      <p:sp>
        <p:nvSpPr>
          <p:cNvPr id="5" name="Espace réservé du texte 8"/>
          <p:cNvSpPr txBox="1">
            <a:spLocks/>
          </p:cNvSpPr>
          <p:nvPr/>
        </p:nvSpPr>
        <p:spPr>
          <a:xfrm>
            <a:off x="6365294" y="1584330"/>
            <a:ext cx="2317938" cy="25740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b="1" dirty="0">
                <a:solidFill>
                  <a:schemeClr val="tx1"/>
                </a:solidFill>
              </a:rPr>
              <a:t>Un programme de travail en recherche</a:t>
            </a:r>
            <a:r>
              <a:rPr lang="fr-FR" dirty="0">
                <a:solidFill>
                  <a:schemeClr val="tx1"/>
                </a:solidFill>
              </a:rPr>
              <a:t> pour lever les verrous techniques et scientifiques identifiés dès le lancement du projet, </a:t>
            </a:r>
          </a:p>
          <a:p>
            <a:endParaRPr lang="fr-FR" dirty="0">
              <a:solidFill>
                <a:schemeClr val="tx1"/>
              </a:solidFill>
            </a:endParaRPr>
          </a:p>
          <a:p>
            <a:r>
              <a:rPr lang="fr-FR" sz="1100" dirty="0">
                <a:solidFill>
                  <a:schemeClr val="tx1"/>
                </a:solidFill>
              </a:rPr>
              <a:t>et ceux que l’instruction des cas d’usage révélera.</a:t>
            </a:r>
          </a:p>
        </p:txBody>
      </p:sp>
      <p:sp>
        <p:nvSpPr>
          <p:cNvPr id="6" name="Ellipse 5"/>
          <p:cNvSpPr/>
          <p:nvPr/>
        </p:nvSpPr>
        <p:spPr>
          <a:xfrm>
            <a:off x="118614" y="1095944"/>
            <a:ext cx="432048" cy="432048"/>
          </a:xfrm>
          <a:prstGeom prst="ellipse">
            <a:avLst/>
          </a:prstGeom>
          <a:solidFill>
            <a:srgbClr val="BCCF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1</a:t>
            </a:r>
          </a:p>
        </p:txBody>
      </p:sp>
      <p:sp>
        <p:nvSpPr>
          <p:cNvPr id="7" name="Ellipse 6"/>
          <p:cNvSpPr/>
          <p:nvPr/>
        </p:nvSpPr>
        <p:spPr>
          <a:xfrm>
            <a:off x="3117550" y="1095944"/>
            <a:ext cx="432048" cy="432048"/>
          </a:xfrm>
          <a:prstGeom prst="ellipse">
            <a:avLst/>
          </a:prstGeom>
          <a:solidFill>
            <a:srgbClr val="BCCF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2</a:t>
            </a:r>
          </a:p>
        </p:txBody>
      </p:sp>
      <p:sp>
        <p:nvSpPr>
          <p:cNvPr id="8" name="Ellipse 7"/>
          <p:cNvSpPr/>
          <p:nvPr/>
        </p:nvSpPr>
        <p:spPr>
          <a:xfrm>
            <a:off x="6257470" y="1095944"/>
            <a:ext cx="397405" cy="432048"/>
          </a:xfrm>
          <a:prstGeom prst="ellipse">
            <a:avLst/>
          </a:prstGeom>
          <a:solidFill>
            <a:srgbClr val="BCCF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3</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02" y="119250"/>
            <a:ext cx="1307481" cy="302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1437" y="63973"/>
            <a:ext cx="1212940" cy="412870"/>
          </a:xfrm>
          <a:prstGeom prst="rect">
            <a:avLst/>
          </a:prstGeom>
        </p:spPr>
      </p:pic>
      <p:pic>
        <p:nvPicPr>
          <p:cNvPr id="11" name="Picture 2" descr="inr_logo_rouge_3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3430" y="100891"/>
            <a:ext cx="837451" cy="294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Google Shape;70;p3"/>
          <p:cNvSpPr txBox="1">
            <a:spLocks/>
          </p:cNvSpPr>
          <p:nvPr/>
        </p:nvSpPr>
        <p:spPr>
          <a:xfrm>
            <a:off x="2900810" y="-80621"/>
            <a:ext cx="6090790" cy="657334"/>
          </a:xfrm>
          <a:prstGeom prst="rect">
            <a:avLst/>
          </a:prstGeom>
          <a:noFill/>
          <a:ln>
            <a:noFill/>
          </a:ln>
        </p:spPr>
        <p:txBody>
          <a:bodyPr spcFirstLastPara="1" wrap="square" lIns="137025" tIns="68500" rIns="137025" bIns="685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lnSpc>
                <a:spcPct val="90000"/>
              </a:lnSpc>
              <a:buClr>
                <a:srgbClr val="C8D41F"/>
              </a:buClr>
              <a:buSzPts val="5400"/>
            </a:pPr>
            <a:r>
              <a:rPr lang="fr-FR" sz="2500" b="1" dirty="0">
                <a:solidFill>
                  <a:srgbClr val="95C11F"/>
                </a:solidFill>
              </a:rPr>
              <a:t>Un projet sur 5 ans</a:t>
            </a:r>
          </a:p>
        </p:txBody>
      </p:sp>
      <p:sp>
        <p:nvSpPr>
          <p:cNvPr id="13" name="Espace réservé du numéro de diapositive 4"/>
          <p:cNvSpPr>
            <a:spLocks noGrp="1"/>
          </p:cNvSpPr>
          <p:nvPr>
            <p:ph type="sldNum" sz="quarter" idx="12"/>
          </p:nvPr>
        </p:nvSpPr>
        <p:spPr>
          <a:xfrm>
            <a:off x="8472458" y="4663217"/>
            <a:ext cx="548700" cy="393600"/>
          </a:xfrm>
        </p:spPr>
        <p:txBody>
          <a:bodyPr/>
          <a:lstStyle/>
          <a:p>
            <a:fld id="{733122C9-A0B9-462F-8757-0847AD287B63}" type="slidenum">
              <a:rPr lang="fr-FR" smtClean="0"/>
              <a:pPr/>
              <a:t>6</a:t>
            </a:fld>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2" name="Google Shape;82;g252a159a8fd_0_0"/>
          <p:cNvSpPr txBox="1">
            <a:spLocks noGrp="1"/>
          </p:cNvSpPr>
          <p:nvPr>
            <p:ph type="body" idx="1"/>
          </p:nvPr>
        </p:nvSpPr>
        <p:spPr>
          <a:xfrm>
            <a:off x="311700" y="923026"/>
            <a:ext cx="8520600" cy="3645849"/>
          </a:xfrm>
          <a:prstGeom prst="rect">
            <a:avLst/>
          </a:prstGeom>
        </p:spPr>
        <p:txBody>
          <a:bodyPr spcFirstLastPara="1" wrap="square" lIns="91425" tIns="91425" rIns="91425" bIns="91425" anchor="t" anchorCtr="0">
            <a:normAutofit fontScale="92500"/>
          </a:bodyPr>
          <a:lstStyle/>
          <a:p>
            <a:pPr marL="368300" lvl="1" indent="-368300">
              <a:buFont typeface="Arial" panose="020B0604020202020204" pitchFamily="34" charset="0"/>
              <a:buChar char="•"/>
            </a:pPr>
            <a:r>
              <a:rPr lang="fr-FR" b="1" dirty="0">
                <a:solidFill>
                  <a:schemeClr val="tx1"/>
                </a:solidFill>
              </a:rPr>
              <a:t>S’appuyer autant que possible sur les ressources existantes (données, technos, communautés)</a:t>
            </a:r>
          </a:p>
          <a:p>
            <a:pPr marL="711200" lvl="2" indent="-171450">
              <a:lnSpc>
                <a:spcPct val="125000"/>
              </a:lnSpc>
              <a:buFont typeface="Arial" panose="020B0604020202020204" pitchFamily="34" charset="0"/>
              <a:buChar char="•"/>
            </a:pPr>
            <a:r>
              <a:rPr lang="fr-FR" sz="1200" dirty="0">
                <a:solidFill>
                  <a:schemeClr val="tx1"/>
                </a:solidFill>
                <a:sym typeface="Wingdings" panose="05000000000000000000" pitchFamily="2" charset="2"/>
              </a:rPr>
              <a:t> un consortium aux expertises complémentaires à monter</a:t>
            </a:r>
          </a:p>
          <a:p>
            <a:pPr marL="711200" lvl="2" indent="-171450">
              <a:lnSpc>
                <a:spcPct val="125000"/>
              </a:lnSpc>
              <a:spcAft>
                <a:spcPts val="1000"/>
              </a:spcAft>
              <a:buFont typeface="Arial" panose="020B0604020202020204" pitchFamily="34" charset="0"/>
              <a:buChar char="•"/>
            </a:pPr>
            <a:r>
              <a:rPr lang="fr-FR" sz="1200" dirty="0">
                <a:solidFill>
                  <a:schemeClr val="tx1"/>
                </a:solidFill>
                <a:sym typeface="Wingdings" panose="05000000000000000000" pitchFamily="2" charset="2"/>
              </a:rPr>
              <a:t>Jumeau numérique de la France construit sur la </a:t>
            </a:r>
            <a:r>
              <a:rPr lang="fr-FR" sz="1200" dirty="0" err="1">
                <a:solidFill>
                  <a:schemeClr val="tx1"/>
                </a:solidFill>
                <a:sym typeface="Wingdings" panose="05000000000000000000" pitchFamily="2" charset="2"/>
              </a:rPr>
              <a:t>Géoplateforme</a:t>
            </a:r>
            <a:r>
              <a:rPr lang="fr-FR" sz="1200" dirty="0">
                <a:solidFill>
                  <a:schemeClr val="tx1"/>
                </a:solidFill>
                <a:sym typeface="Wingdings" panose="05000000000000000000" pitchFamily="2" charset="2"/>
              </a:rPr>
              <a:t> nationale</a:t>
            </a:r>
          </a:p>
          <a:p>
            <a:pPr marL="368300" lvl="1" indent="-368300">
              <a:buFont typeface="Arial" panose="020B0604020202020204" pitchFamily="34" charset="0"/>
              <a:buChar char="•"/>
            </a:pPr>
            <a:r>
              <a:rPr lang="fr-FR" b="1" dirty="0">
                <a:solidFill>
                  <a:schemeClr val="tx1"/>
                </a:solidFill>
              </a:rPr>
              <a:t>Articuler le jumeau national aux initiatives locales et thématiques (interopérabilité)</a:t>
            </a:r>
          </a:p>
          <a:p>
            <a:pPr marL="711200" lvl="2" indent="-171450">
              <a:lnSpc>
                <a:spcPct val="135000"/>
              </a:lnSpc>
              <a:spcAft>
                <a:spcPts val="1000"/>
              </a:spcAft>
              <a:buFont typeface="Arial" panose="020B0604020202020204" pitchFamily="34" charset="0"/>
              <a:buChar char="•"/>
            </a:pPr>
            <a:r>
              <a:rPr lang="fr-FR" sz="1200" dirty="0">
                <a:solidFill>
                  <a:schemeClr val="tx1"/>
                </a:solidFill>
              </a:rPr>
              <a:t>interconnexion du jumeau avec les grands centres de stockage de la donnée</a:t>
            </a:r>
          </a:p>
          <a:p>
            <a:pPr marL="361950" lvl="1" indent="-361950">
              <a:buFont typeface="Arial" panose="020B0604020202020204" pitchFamily="34" charset="0"/>
              <a:buChar char="•"/>
            </a:pPr>
            <a:r>
              <a:rPr lang="fr-FR" b="1" dirty="0">
                <a:solidFill>
                  <a:schemeClr val="tx1"/>
                </a:solidFill>
              </a:rPr>
              <a:t>Partir de cas d’usage et de leurs porteurs</a:t>
            </a:r>
          </a:p>
          <a:p>
            <a:pPr marL="711200" lvl="2" indent="-171450">
              <a:lnSpc>
                <a:spcPct val="125000"/>
              </a:lnSpc>
              <a:spcAft>
                <a:spcPts val="1000"/>
              </a:spcAft>
              <a:buFont typeface="Arial" panose="020B0604020202020204" pitchFamily="34" charset="0"/>
              <a:buChar char="•"/>
            </a:pPr>
            <a:r>
              <a:rPr lang="fr-FR" sz="1200" dirty="0">
                <a:solidFill>
                  <a:schemeClr val="tx1"/>
                </a:solidFill>
              </a:rPr>
              <a:t>appel à communs territoriaux</a:t>
            </a:r>
          </a:p>
          <a:p>
            <a:pPr marL="361950" lvl="1" indent="-361950">
              <a:buFont typeface="Arial" panose="020B0604020202020204" pitchFamily="34" charset="0"/>
              <a:buChar char="•"/>
              <a:tabLst>
                <a:tab pos="361950" algn="l"/>
              </a:tabLst>
            </a:pPr>
            <a:r>
              <a:rPr lang="fr-FR" b="1" dirty="0">
                <a:solidFill>
                  <a:schemeClr val="tx1"/>
                </a:solidFill>
              </a:rPr>
              <a:t>Co-construire un outil aussi ouvert et transparent que possible</a:t>
            </a:r>
          </a:p>
          <a:p>
            <a:pPr marL="711200" lvl="2" indent="-171450">
              <a:lnSpc>
                <a:spcPct val="125000"/>
              </a:lnSpc>
              <a:buFont typeface="Arial" panose="020B0604020202020204" pitchFamily="34" charset="0"/>
              <a:buChar char="•"/>
            </a:pPr>
            <a:r>
              <a:rPr lang="fr-FR" sz="1200" dirty="0">
                <a:solidFill>
                  <a:schemeClr val="tx1"/>
                </a:solidFill>
                <a:sym typeface="Wingdings" panose="05000000000000000000" pitchFamily="2" charset="2"/>
              </a:rPr>
              <a:t> un consortium aux expertises complémentaires à monter</a:t>
            </a:r>
          </a:p>
          <a:p>
            <a:pPr marL="711200" lvl="2" indent="-171450">
              <a:lnSpc>
                <a:spcPct val="125000"/>
              </a:lnSpc>
              <a:buFont typeface="Arial" panose="020B0604020202020204" pitchFamily="34" charset="0"/>
              <a:buChar char="•"/>
            </a:pPr>
            <a:r>
              <a:rPr lang="fr-FR" sz="1200" dirty="0">
                <a:solidFill>
                  <a:schemeClr val="tx1"/>
                </a:solidFill>
                <a:sym typeface="Wingdings" panose="05000000000000000000" pitchFamily="2" charset="2"/>
              </a:rPr>
              <a:t>Ouverture, modularité, transparence, traçabilité, sécurité, évolutivité, frugalité</a:t>
            </a:r>
          </a:p>
          <a:p>
            <a:pPr marL="711200" lvl="2" indent="-171450">
              <a:lnSpc>
                <a:spcPct val="125000"/>
              </a:lnSpc>
              <a:buFont typeface="Arial" panose="020B0604020202020204" pitchFamily="34" charset="0"/>
              <a:buChar char="•"/>
            </a:pPr>
            <a:r>
              <a:rPr lang="fr-FR" sz="1200" dirty="0">
                <a:solidFill>
                  <a:schemeClr val="tx1"/>
                </a:solidFill>
                <a:sym typeface="Wingdings" panose="05000000000000000000" pitchFamily="2" charset="2"/>
              </a:rPr>
              <a:t>FAIR</a:t>
            </a:r>
          </a:p>
          <a:p>
            <a:pPr marL="711200" lvl="2" indent="-171450">
              <a:lnSpc>
                <a:spcPct val="125000"/>
              </a:lnSpc>
              <a:spcAft>
                <a:spcPts val="1000"/>
              </a:spcAft>
              <a:buFont typeface="Arial" panose="020B0604020202020204" pitchFamily="34" charset="0"/>
              <a:buChar char="•"/>
            </a:pPr>
            <a:r>
              <a:rPr lang="fr-FR" sz="1200" dirty="0">
                <a:solidFill>
                  <a:schemeClr val="tx1"/>
                </a:solidFill>
                <a:sym typeface="Wingdings" panose="05000000000000000000" pitchFamily="2" charset="2"/>
              </a:rPr>
              <a:t>Rigueur scientifique</a:t>
            </a:r>
          </a:p>
          <a:p>
            <a:pPr marL="361950" lvl="1" indent="-361950">
              <a:buFont typeface="Arial" panose="020B0604020202020204" pitchFamily="34" charset="0"/>
              <a:buChar char="•"/>
              <a:tabLst>
                <a:tab pos="361950" algn="l"/>
              </a:tabLst>
            </a:pPr>
            <a:r>
              <a:rPr lang="fr-FR" b="1" dirty="0">
                <a:solidFill>
                  <a:schemeClr val="tx1"/>
                </a:solidFill>
              </a:rPr>
              <a:t>Faire en sorte que d’autres puissent s’en saisir, construire dessus</a:t>
            </a:r>
          </a:p>
          <a:p>
            <a:pPr marL="450850" lvl="1" indent="-368300"/>
            <a:endParaRPr lang="fr-FR" dirty="0">
              <a:solidFill>
                <a:schemeClr val="tx1"/>
              </a:solidFill>
            </a:endParaRPr>
          </a:p>
          <a:p>
            <a:pPr marL="0" lvl="0" indent="0" algn="l" rtl="0">
              <a:spcBef>
                <a:spcPts val="0"/>
              </a:spcBef>
              <a:spcAft>
                <a:spcPts val="0"/>
              </a:spcAft>
              <a:buNone/>
            </a:pPr>
            <a:endParaRPr sz="1400" dirty="0">
              <a:solidFill>
                <a:schemeClr val="tx1"/>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02" y="119250"/>
            <a:ext cx="1307481" cy="302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1437" y="63973"/>
            <a:ext cx="1212940" cy="412870"/>
          </a:xfrm>
          <a:prstGeom prst="rect">
            <a:avLst/>
          </a:prstGeom>
        </p:spPr>
      </p:pic>
      <p:pic>
        <p:nvPicPr>
          <p:cNvPr id="6" name="Picture 2" descr="inr_logo_rouge_3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3430" y="100891"/>
            <a:ext cx="837451" cy="294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Google Shape;70;p3"/>
          <p:cNvSpPr txBox="1">
            <a:spLocks/>
          </p:cNvSpPr>
          <p:nvPr/>
        </p:nvSpPr>
        <p:spPr>
          <a:xfrm>
            <a:off x="4546120" y="-69008"/>
            <a:ext cx="4477229" cy="657334"/>
          </a:xfrm>
          <a:prstGeom prst="rect">
            <a:avLst/>
          </a:prstGeom>
          <a:noFill/>
          <a:ln>
            <a:noFill/>
          </a:ln>
        </p:spPr>
        <p:txBody>
          <a:bodyPr spcFirstLastPara="1" wrap="square" lIns="137025" tIns="68500" rIns="137025" bIns="685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lnSpc>
                <a:spcPct val="90000"/>
              </a:lnSpc>
              <a:buClr>
                <a:srgbClr val="C8D41F"/>
              </a:buClr>
              <a:buSzPts val="5400"/>
            </a:pPr>
            <a:r>
              <a:rPr lang="fr-FR" sz="2500" b="1" dirty="0">
                <a:solidFill>
                  <a:srgbClr val="95C11F"/>
                </a:solidFill>
              </a:rPr>
              <a:t>Valeurs</a:t>
            </a:r>
          </a:p>
        </p:txBody>
      </p:sp>
      <p:sp>
        <p:nvSpPr>
          <p:cNvPr id="8" name="Espace réservé du numéro de diapositive 4"/>
          <p:cNvSpPr>
            <a:spLocks noGrp="1"/>
          </p:cNvSpPr>
          <p:nvPr>
            <p:ph type="sldNum" sz="quarter" idx="12"/>
          </p:nvPr>
        </p:nvSpPr>
        <p:spPr>
          <a:xfrm>
            <a:off x="8472458" y="4663217"/>
            <a:ext cx="548700" cy="393600"/>
          </a:xfrm>
        </p:spPr>
        <p:txBody>
          <a:bodyPr/>
          <a:lstStyle/>
          <a:p>
            <a:fld id="{733122C9-A0B9-462F-8757-0847AD287B63}" type="slidenum">
              <a:rPr lang="fr-FR" smtClean="0"/>
              <a:pPr/>
              <a:t>7</a:t>
            </a:fld>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733122C9-A0B9-462F-8757-0847AD287B63}" type="slidenum">
              <a:rPr lang="fr-FR" smtClean="0"/>
              <a:pPr/>
              <a:t>8</a:t>
            </a:fld>
            <a:endParaRPr lang="fr-FR" dirty="0"/>
          </a:p>
        </p:txBody>
      </p:sp>
      <p:sp>
        <p:nvSpPr>
          <p:cNvPr id="7" name="Espace réservé du texte 6"/>
          <p:cNvSpPr>
            <a:spLocks noGrp="1"/>
          </p:cNvSpPr>
          <p:nvPr>
            <p:ph type="body" sz="quarter" idx="14"/>
          </p:nvPr>
        </p:nvSpPr>
        <p:spPr>
          <a:xfrm>
            <a:off x="359999" y="915566"/>
            <a:ext cx="7888718" cy="3494434"/>
          </a:xfrm>
        </p:spPr>
        <p:txBody>
          <a:bodyPr>
            <a:normAutofit lnSpcReduction="10000"/>
          </a:bodyPr>
          <a:lstStyle/>
          <a:p>
            <a:pPr marL="180000" lvl="1" indent="0">
              <a:buNone/>
            </a:pPr>
            <a:r>
              <a:rPr lang="fr-FR" sz="1600" b="1" dirty="0">
                <a:solidFill>
                  <a:srgbClr val="95C11F"/>
                </a:solidFill>
              </a:rPr>
              <a:t>Défis techniques et scientifiques</a:t>
            </a:r>
          </a:p>
          <a:p>
            <a:pPr marL="703262" lvl="2" indent="-342900">
              <a:buFont typeface="+mj-lt"/>
              <a:buAutoNum type="arabicPeriod"/>
            </a:pPr>
            <a:r>
              <a:rPr lang="fr-FR" sz="1400" dirty="0"/>
              <a:t>Spécification de la réplique 3D</a:t>
            </a:r>
          </a:p>
          <a:p>
            <a:pPr marL="703262" lvl="2" indent="-342900">
              <a:buFont typeface="+mj-lt"/>
              <a:buAutoNum type="arabicPeriod"/>
            </a:pPr>
            <a:r>
              <a:rPr lang="fr-FR" sz="1400" dirty="0"/>
              <a:t>Production de la réplique 3D</a:t>
            </a:r>
          </a:p>
          <a:p>
            <a:pPr marL="703262" lvl="2" indent="-342900">
              <a:buFont typeface="+mj-lt"/>
              <a:buAutoNum type="arabicPeriod"/>
            </a:pPr>
            <a:r>
              <a:rPr lang="fr-FR" sz="1400" dirty="0"/>
              <a:t>Mise à jour de la réplique 3D</a:t>
            </a:r>
          </a:p>
          <a:p>
            <a:pPr marL="703262" lvl="2" indent="-342900">
              <a:buFont typeface="+mj-lt"/>
              <a:buAutoNum type="arabicPeriod"/>
            </a:pPr>
            <a:r>
              <a:rPr lang="fr-FR" sz="1400" dirty="0"/>
              <a:t>Intégration de nouvelles données et connexion avec des maquettes/jumeaux existants</a:t>
            </a:r>
          </a:p>
          <a:p>
            <a:pPr marL="703262" lvl="2" indent="-342900">
              <a:buFont typeface="+mj-lt"/>
              <a:buAutoNum type="arabicPeriod"/>
            </a:pPr>
            <a:r>
              <a:rPr lang="fr-FR" sz="1400" dirty="0"/>
              <a:t>Plateforme en ligne : visu /interaction/augmentation</a:t>
            </a:r>
          </a:p>
          <a:p>
            <a:pPr marL="703262" lvl="2" indent="-342900">
              <a:buFont typeface="+mj-lt"/>
              <a:buAutoNum type="arabicPeriod"/>
            </a:pPr>
            <a:r>
              <a:rPr lang="fr-FR" sz="1400" dirty="0"/>
              <a:t>Simulation</a:t>
            </a:r>
          </a:p>
          <a:p>
            <a:pPr marL="180000" lvl="1" indent="0">
              <a:buNone/>
            </a:pPr>
            <a:r>
              <a:rPr lang="fr-FR" sz="1600" b="1" dirty="0">
                <a:solidFill>
                  <a:srgbClr val="95C11F"/>
                </a:solidFill>
              </a:rPr>
              <a:t>Autres défis</a:t>
            </a:r>
          </a:p>
          <a:p>
            <a:pPr marL="646112" lvl="2" indent="-285750">
              <a:buFont typeface="Arial" panose="020B0604020202020204" pitchFamily="34" charset="0"/>
              <a:buChar char="•"/>
            </a:pPr>
            <a:r>
              <a:rPr lang="fr-FR" sz="1400" dirty="0"/>
              <a:t>Définir et mettre en place une </a:t>
            </a:r>
            <a:r>
              <a:rPr lang="fr-FR" sz="1400" b="1" dirty="0"/>
              <a:t>gouvernance qui inspire confiance </a:t>
            </a:r>
            <a:r>
              <a:rPr lang="fr-FR" sz="1400" dirty="0"/>
              <a:t>et qui permette l’entretien de données de référence pour </a:t>
            </a:r>
            <a:r>
              <a:rPr lang="fr-FR" sz="1400" b="1" dirty="0"/>
              <a:t>des décisions opposables</a:t>
            </a:r>
          </a:p>
          <a:p>
            <a:pPr marL="646112" lvl="2" indent="-285750">
              <a:buFont typeface="Arial" panose="020B0604020202020204" pitchFamily="34" charset="0"/>
              <a:buChar char="•"/>
            </a:pPr>
            <a:r>
              <a:rPr lang="fr-FR" sz="1400" dirty="0"/>
              <a:t>Intégrer les avancées de la R&amp;D au fil de l’eau dans le jumeau opérationnel</a:t>
            </a:r>
          </a:p>
          <a:p>
            <a:pPr marL="646112" lvl="2" indent="-285750">
              <a:buFont typeface="Arial" panose="020B0604020202020204" pitchFamily="34" charset="0"/>
              <a:buChar char="•"/>
            </a:pPr>
            <a:r>
              <a:rPr lang="fr-FR" sz="1400" dirty="0"/>
              <a:t>Contrôler l’empreinte environnementale du jumeau numérique France entière</a:t>
            </a:r>
          </a:p>
          <a:p>
            <a:pPr marL="646112" lvl="2" indent="-285750">
              <a:buFont typeface="Arial" panose="020B0604020202020204" pitchFamily="34" charset="0"/>
              <a:buChar char="•"/>
            </a:pPr>
            <a:r>
              <a:rPr lang="fr-FR" sz="1400" dirty="0"/>
              <a:t>Permettre à des utilisateurs non-experts de se saisir de l’outil</a:t>
            </a:r>
          </a:p>
          <a:p>
            <a:pPr marL="646112" lvl="2" indent="-285750">
              <a:buFont typeface="Arial" panose="020B0604020202020204" pitchFamily="34" charset="0"/>
              <a:buChar char="•"/>
            </a:pPr>
            <a:r>
              <a:rPr lang="fr-FR" dirty="0"/>
              <a:t>…</a:t>
            </a:r>
            <a:endParaRPr lang="fr-FR" sz="1400" dirty="0"/>
          </a:p>
          <a:p>
            <a:pPr marL="628650" lvl="2" indent="-268288"/>
            <a:endParaRPr lang="fr-FR" sz="1400" dirty="0"/>
          </a:p>
          <a:p>
            <a:pPr marL="360362" lvl="2" indent="0">
              <a:buNone/>
            </a:pPr>
            <a:endParaRPr lang="fr-FR" sz="1400" dirty="0"/>
          </a:p>
        </p:txBody>
      </p:sp>
      <p:cxnSp>
        <p:nvCxnSpPr>
          <p:cNvPr id="10" name="Connecteur droit avec flèche 9"/>
          <p:cNvCxnSpPr/>
          <p:nvPr/>
        </p:nvCxnSpPr>
        <p:spPr>
          <a:xfrm flipH="1">
            <a:off x="8248716" y="1057385"/>
            <a:ext cx="1" cy="3170549"/>
          </a:xfrm>
          <a:prstGeom prst="straightConnector1">
            <a:avLst/>
          </a:prstGeom>
          <a:ln w="28575">
            <a:solidFill>
              <a:srgbClr val="95C11F"/>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7965162" y="821640"/>
            <a:ext cx="338554" cy="3642038"/>
          </a:xfrm>
          <a:prstGeom prst="rect">
            <a:avLst/>
          </a:prstGeom>
          <a:noFill/>
        </p:spPr>
        <p:txBody>
          <a:bodyPr vert="vert270" wrap="square" rtlCol="0">
            <a:spAutoFit/>
          </a:bodyPr>
          <a:lstStyle/>
          <a:p>
            <a:pPr algn="ctr"/>
            <a:r>
              <a:rPr lang="fr-FR" sz="1000" b="1" dirty="0">
                <a:solidFill>
                  <a:srgbClr val="95C11F"/>
                </a:solidFill>
              </a:rPr>
              <a:t>Infrastructure de stockage et de calcul</a:t>
            </a:r>
          </a:p>
        </p:txBody>
      </p:sp>
      <p:sp>
        <p:nvSpPr>
          <p:cNvPr id="13" name="ZoneTexte 12"/>
          <p:cNvSpPr txBox="1"/>
          <p:nvPr/>
        </p:nvSpPr>
        <p:spPr>
          <a:xfrm>
            <a:off x="8185167" y="809735"/>
            <a:ext cx="338554" cy="3671529"/>
          </a:xfrm>
          <a:prstGeom prst="rect">
            <a:avLst/>
          </a:prstGeom>
          <a:noFill/>
        </p:spPr>
        <p:txBody>
          <a:bodyPr vert="vert270" wrap="square" rtlCol="0">
            <a:spAutoFit/>
          </a:bodyPr>
          <a:lstStyle/>
          <a:p>
            <a:pPr algn="ctr"/>
            <a:r>
              <a:rPr lang="fr-FR" sz="1000" b="1" dirty="0">
                <a:solidFill>
                  <a:srgbClr val="95C11F"/>
                </a:solidFill>
              </a:rPr>
              <a:t>Volet juridique et réglementaire</a:t>
            </a:r>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02" y="119250"/>
            <a:ext cx="1307481" cy="302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Imag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1437" y="63973"/>
            <a:ext cx="1212940" cy="412870"/>
          </a:xfrm>
          <a:prstGeom prst="rect">
            <a:avLst/>
          </a:prstGeom>
        </p:spPr>
      </p:pic>
      <p:pic>
        <p:nvPicPr>
          <p:cNvPr id="18" name="Picture 2" descr="inr_logo_rouge_3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3430" y="100891"/>
            <a:ext cx="837451" cy="294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itre 1"/>
          <p:cNvSpPr>
            <a:spLocks noGrp="1"/>
          </p:cNvSpPr>
          <p:nvPr>
            <p:ph type="title"/>
          </p:nvPr>
        </p:nvSpPr>
        <p:spPr>
          <a:xfrm>
            <a:off x="3900880" y="-47769"/>
            <a:ext cx="5179619" cy="591630"/>
          </a:xfrm>
        </p:spPr>
        <p:txBody>
          <a:bodyPr>
            <a:normAutofit fontScale="90000"/>
          </a:bodyPr>
          <a:lstStyle/>
          <a:p>
            <a:pPr algn="r"/>
            <a:r>
              <a:rPr lang="fr-FR" b="1" dirty="0">
                <a:solidFill>
                  <a:srgbClr val="95C11F"/>
                </a:solidFill>
              </a:rPr>
              <a:t>Défis</a:t>
            </a:r>
          </a:p>
        </p:txBody>
      </p:sp>
    </p:spTree>
    <p:extLst>
      <p:ext uri="{BB962C8B-B14F-4D97-AF65-F5344CB8AC3E}">
        <p14:creationId xmlns:p14="http://schemas.microsoft.com/office/powerpoint/2010/main" val="4028813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2"/>
          <p:cNvSpPr txBox="1">
            <a:spLocks noGrp="1"/>
          </p:cNvSpPr>
          <p:nvPr>
            <p:ph type="title"/>
          </p:nvPr>
        </p:nvSpPr>
        <p:spPr>
          <a:xfrm>
            <a:off x="529265" y="807522"/>
            <a:ext cx="7914091" cy="2238405"/>
          </a:xfrm>
          <a:prstGeom prst="rect">
            <a:avLst/>
          </a:prstGeom>
          <a:noFill/>
          <a:ln>
            <a:noFill/>
          </a:ln>
        </p:spPr>
        <p:txBody>
          <a:bodyPr spcFirstLastPara="1" wrap="square" lIns="137025" tIns="68500" rIns="137025" bIns="68500" anchor="ctr" anchorCtr="0">
            <a:normAutofit/>
          </a:bodyPr>
          <a:lstStyle/>
          <a:p>
            <a:pPr lvl="0" algn="ctr"/>
            <a:r>
              <a:rPr lang="fr-FR" sz="4000" b="1" dirty="0">
                <a:solidFill>
                  <a:srgbClr val="95C11F"/>
                </a:solidFill>
                <a:latin typeface="72 Black" panose="020B0A04030603020204" pitchFamily="34" charset="0"/>
                <a:cs typeface="72 Black" panose="020B0A04030603020204" pitchFamily="34" charset="0"/>
              </a:rPr>
              <a:t>Projet de jumeau numérique de la France</a:t>
            </a:r>
            <a:br>
              <a:rPr lang="fr-FR" sz="4000" b="1" dirty="0">
                <a:solidFill>
                  <a:srgbClr val="95C11F"/>
                </a:solidFill>
                <a:latin typeface="72 Black" panose="020B0A04030603020204" pitchFamily="34" charset="0"/>
                <a:cs typeface="72 Black" panose="020B0A04030603020204" pitchFamily="34" charset="0"/>
              </a:rPr>
            </a:br>
            <a:endParaRPr sz="4000" b="1" dirty="0">
              <a:solidFill>
                <a:srgbClr val="95C11F"/>
              </a:solidFill>
              <a:latin typeface="72 Black" panose="020B0A04030603020204" pitchFamily="34" charset="0"/>
              <a:cs typeface="72 Black" panose="020B0A04030603020204" pitchFamily="34" charset="0"/>
            </a:endParaRPr>
          </a:p>
        </p:txBody>
      </p:sp>
      <p:sp>
        <p:nvSpPr>
          <p:cNvPr id="65" name="Google Shape;65;p2"/>
          <p:cNvSpPr txBox="1"/>
          <p:nvPr/>
        </p:nvSpPr>
        <p:spPr>
          <a:xfrm>
            <a:off x="1025964" y="2583246"/>
            <a:ext cx="6811750"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FR" sz="1800" b="1" i="0" u="none" strike="noStrike" cap="none" dirty="0">
                <a:solidFill>
                  <a:srgbClr val="076356"/>
                </a:solidFill>
                <a:latin typeface="Arial"/>
                <a:ea typeface="Arial"/>
                <a:cs typeface="Arial"/>
                <a:sym typeface="Arial"/>
              </a:rPr>
              <a:t>Questions ?</a:t>
            </a:r>
            <a:endParaRPr sz="1800" b="0" i="0" u="none" strike="noStrike" cap="none" dirty="0">
              <a:solidFill>
                <a:srgbClr val="076356"/>
              </a:solidFill>
              <a:latin typeface="Arial"/>
              <a:ea typeface="Arial"/>
              <a:cs typeface="Arial"/>
              <a:sym typeface="Arial"/>
            </a:endParaRPr>
          </a:p>
        </p:txBody>
      </p:sp>
      <p:pic>
        <p:nvPicPr>
          <p:cNvPr id="2" name="Image 1"/>
          <p:cNvPicPr>
            <a:picLocks noChangeAspect="1"/>
          </p:cNvPicPr>
          <p:nvPr/>
        </p:nvPicPr>
        <p:blipFill rotWithShape="1">
          <a:blip r:embed="rId3">
            <a:extLst>
              <a:ext uri="{28A0092B-C50C-407E-A947-70E740481C1C}">
                <a14:useLocalDpi xmlns:a14="http://schemas.microsoft.com/office/drawing/2010/main" val="0"/>
              </a:ext>
            </a:extLst>
          </a:blip>
          <a:srcRect b="50000"/>
          <a:stretch/>
        </p:blipFill>
        <p:spPr>
          <a:xfrm>
            <a:off x="3602349" y="4365685"/>
            <a:ext cx="1258824" cy="669036"/>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1294" y="4429920"/>
            <a:ext cx="1588091" cy="540567"/>
          </a:xfrm>
          <a:prstGeom prst="rect">
            <a:avLst/>
          </a:prstGeom>
        </p:spPr>
      </p:pic>
      <p:pic>
        <p:nvPicPr>
          <p:cNvPr id="7" name="Picture 2" descr="inr_logo_rouge_3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4137" y="4501895"/>
            <a:ext cx="1128559" cy="39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9</a:t>
            </a:fld>
            <a:endParaRPr lang="fr-FR"/>
          </a:p>
        </p:txBody>
      </p:sp>
    </p:spTree>
    <p:extLst>
      <p:ext uri="{BB962C8B-B14F-4D97-AF65-F5344CB8AC3E}">
        <p14:creationId xmlns:p14="http://schemas.microsoft.com/office/powerpoint/2010/main" val="281526855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pt_operateurs_marianne">
  <a:themeElements>
    <a:clrScheme name="Personnalisé 2">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2323FF"/>
      </a:hlink>
      <a:folHlink>
        <a:srgbClr val="008260"/>
      </a:folHlink>
    </a:clrScheme>
    <a:fontScheme name="GOUVERNEMENT PPT">
      <a:majorFont>
        <a:latin typeface="Marianne"/>
        <a:ea typeface=""/>
        <a:cs typeface=""/>
      </a:majorFont>
      <a:minorFont>
        <a:latin typeface="Mariann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pt_operateurs_marianne">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GOUVERNEMENT PPT">
      <a:majorFont>
        <a:latin typeface="Marianne"/>
        <a:ea typeface=""/>
        <a:cs typeface=""/>
      </a:majorFont>
      <a:minorFont>
        <a:latin typeface="Mariann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1075</Words>
  <Application>Microsoft Office PowerPoint</Application>
  <PresentationFormat>Affichage à l'écran (16:9)</PresentationFormat>
  <Paragraphs>148</Paragraphs>
  <Slides>9</Slides>
  <Notes>8</Notes>
  <HiddenSlides>0</HiddenSlides>
  <MMClips>0</MMClips>
  <ScaleCrop>false</ScaleCrop>
  <HeadingPairs>
    <vt:vector size="6" baseType="variant">
      <vt:variant>
        <vt:lpstr>Polices utilisées</vt:lpstr>
      </vt:variant>
      <vt:variant>
        <vt:i4>6</vt:i4>
      </vt:variant>
      <vt:variant>
        <vt:lpstr>Thème</vt:lpstr>
      </vt:variant>
      <vt:variant>
        <vt:i4>3</vt:i4>
      </vt:variant>
      <vt:variant>
        <vt:lpstr>Titres des diapositives</vt:lpstr>
      </vt:variant>
      <vt:variant>
        <vt:i4>9</vt:i4>
      </vt:variant>
    </vt:vector>
  </HeadingPairs>
  <TitlesOfParts>
    <vt:vector size="18" baseType="lpstr">
      <vt:lpstr>72 Black</vt:lpstr>
      <vt:lpstr>Arial</vt:lpstr>
      <vt:lpstr>Marianne</vt:lpstr>
      <vt:lpstr>Wingdings</vt:lpstr>
      <vt:lpstr>Helvetica Neue Medium</vt:lpstr>
      <vt:lpstr>Marianne ExtraBold</vt:lpstr>
      <vt:lpstr>Simple Light</vt:lpstr>
      <vt:lpstr>ppt_operateurs_marianne</vt:lpstr>
      <vt:lpstr>1_ppt_operateurs_marianne</vt:lpstr>
      <vt:lpstr>Projet de jumeau numérique de la France </vt:lpstr>
      <vt:lpstr>Vers un jumeau numérique de la France</vt:lpstr>
      <vt:lpstr>Déjà des réponses mais incomplètes</vt:lpstr>
      <vt:lpstr>Présentation PowerPoint</vt:lpstr>
      <vt:lpstr>Présentation PowerPoint</vt:lpstr>
      <vt:lpstr>Présentation PowerPoint</vt:lpstr>
      <vt:lpstr>Présentation PowerPoint</vt:lpstr>
      <vt:lpstr>Défis</vt:lpstr>
      <vt:lpstr>Projet de jumeau numérique de la France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Afigeo</dc:creator>
  <cp:lastModifiedBy>Matthieu LE-MASSON</cp:lastModifiedBy>
  <cp:revision>67</cp:revision>
  <dcterms:modified xsi:type="dcterms:W3CDTF">2023-11-06T14:07:01Z</dcterms:modified>
</cp:coreProperties>
</file>