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1.xml" ContentType="application/vnd.openxmlformats-officedocument.presentationml.slide+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2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ppt/metadata" ContentType="application/binary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3"/>
  </p:sldMasterIdLst>
  <p:notesMasterIdLst>
    <p:notesMasterId r:id="rId15"/>
  </p:notesMasterIdLst>
  <p:sldIdLst>
    <p:sldId id="265" r:id="rId4"/>
    <p:sldId id="264" r:id="rId5"/>
    <p:sldId id="269" r:id="rId6"/>
    <p:sldId id="267" r:id="rId7"/>
    <p:sldId id="271" r:id="rId8"/>
    <p:sldId id="270" r:id="rId9"/>
    <p:sldId id="268" r:id="rId10"/>
    <p:sldId id="272" r:id="rId11"/>
    <p:sldId id="273" r:id="rId12"/>
    <p:sldId id="275" r:id="rId13"/>
    <p:sldId id="263" r:id="rId14"/>
  </p:sldIdLst>
  <p:sldSz cx="9144000" cy="5143500" type="screen16x9"/>
  <p:notesSz cx="6797675" cy="9926638"/>
  <p:embeddedFontLst>
    <p:embeddedFont>
      <p:font typeface="Roboto" panose="020B0604020202020204" charset="0"/>
      <p:regular r:id="rId16"/>
      <p:bold r:id="rId17"/>
      <p:italic r:id="rId18"/>
      <p:boldItalic r:id="rId19"/>
    </p:embeddedFont>
    <p:embeddedFont>
      <p:font typeface="Verdana" panose="020B0604030504040204" pitchFamily="34" charset="0"/>
      <p:regular r:id="rId20"/>
      <p:bold r:id="rId21"/>
      <p:italic r:id="rId22"/>
      <p:boldItalic r:id="rId23"/>
    </p:embeddedFont>
    <p:embeddedFont>
      <p:font typeface="Wingdings 3" panose="05040102010807070707" pitchFamily="18" charset="2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196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i4VqHPpByBjbJDkvtbZ1A3mk9H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2674" autoAdjust="0"/>
  </p:normalViewPr>
  <p:slideViewPr>
    <p:cSldViewPr snapToGrid="0">
      <p:cViewPr varScale="1">
        <p:scale>
          <a:sx n="119" d="100"/>
          <a:sy n="119" d="100"/>
        </p:scale>
        <p:origin x="96" y="216"/>
      </p:cViewPr>
      <p:guideLst>
        <p:guide orient="horz" pos="1620"/>
        <p:guide pos="2880"/>
        <p:guide pos="1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customschemas.google.com/relationships/presentationmetadata" Target="meta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viewProps" Target="viewProp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42" tIns="95542" rIns="95542" bIns="95542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52d30bdf3b_0_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42" tIns="95542" rIns="95542" bIns="95542" anchor="t" anchorCtr="0">
            <a:noAutofit/>
          </a:bodyPr>
          <a:lstStyle/>
          <a:p>
            <a:pPr marL="0" indent="0">
              <a:buNone/>
            </a:pPr>
            <a:r>
              <a:rPr lang="fr-FR" dirty="0" smtClean="0"/>
              <a:t>Je vous propose un retour d’expérience du projet SIG3D mené par le service géomatique de l’</a:t>
            </a:r>
            <a:r>
              <a:rPr lang="fr-FR" dirty="0" err="1" smtClean="0"/>
              <a:t>Eurométropole</a:t>
            </a:r>
            <a:r>
              <a:rPr lang="fr-FR" dirty="0" smtClean="0"/>
              <a:t> de Strasbourg.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Au fil des années, nous avons constitué un jumeau numérique multifacettes</a:t>
            </a:r>
          </a:p>
          <a:p>
            <a:pPr marL="179171" indent="-179171">
              <a:buFontTx/>
              <a:buChar char="-"/>
            </a:pPr>
            <a:r>
              <a:rPr lang="fr-FR" dirty="0" smtClean="0"/>
              <a:t>Le référentiel topographique détaillé</a:t>
            </a:r>
          </a:p>
          <a:p>
            <a:pPr marL="179171" indent="-179171" defTabSz="955579">
              <a:buFontTx/>
              <a:buChar char="-"/>
              <a:defRPr/>
            </a:pPr>
            <a:r>
              <a:rPr lang="fr-FR" dirty="0" smtClean="0"/>
              <a:t>Maquette numérique</a:t>
            </a:r>
          </a:p>
          <a:p>
            <a:pPr marL="179171" indent="-179171">
              <a:buFontTx/>
              <a:buChar char="-"/>
            </a:pPr>
            <a:r>
              <a:rPr lang="fr-FR" dirty="0" smtClean="0"/>
              <a:t>Nuages de points</a:t>
            </a:r>
          </a:p>
          <a:p>
            <a:pPr marL="179171" indent="-179171">
              <a:buFontTx/>
              <a:buChar char="-"/>
            </a:pPr>
            <a:r>
              <a:rPr lang="fr-FR" dirty="0" err="1" smtClean="0"/>
              <a:t>Photomaillages</a:t>
            </a:r>
            <a:endParaRPr lang="fr-FR" dirty="0" smtClean="0"/>
          </a:p>
          <a:p>
            <a:pPr marL="179171" indent="-179171">
              <a:buFontTx/>
              <a:buChar char="-"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81" name="Google Shape;81;g252d30bdf3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8186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Connaissance du territoire : Autonomie, JN</a:t>
            </a:r>
            <a:r>
              <a:rPr lang="fr-FR" baseline="0" dirty="0" smtClean="0"/>
              <a:t> pérenne et évolutif</a:t>
            </a:r>
          </a:p>
          <a:p>
            <a:r>
              <a:rPr lang="fr-FR" baseline="0" dirty="0" smtClean="0"/>
              <a:t>Accès aux données : </a:t>
            </a:r>
            <a:r>
              <a:rPr lang="fr-FR" baseline="0" dirty="0" err="1" smtClean="0"/>
              <a:t>pb</a:t>
            </a:r>
            <a:r>
              <a:rPr lang="fr-FR" baseline="0" dirty="0" smtClean="0"/>
              <a:t> de multiplication des logiciels</a:t>
            </a:r>
          </a:p>
          <a:p>
            <a:pPr marL="165899" indent="0">
              <a:buNone/>
            </a:pPr>
            <a:r>
              <a:rPr lang="fr-FR" baseline="0" dirty="0" smtClean="0"/>
              <a:t>        Mais ils ne suffisent pas à eux-mêmes</a:t>
            </a:r>
          </a:p>
          <a:p>
            <a:endParaRPr lang="fr-FR" baseline="0" dirty="0" smtClean="0"/>
          </a:p>
          <a:p>
            <a:r>
              <a:rPr lang="fr-FR" dirty="0" smtClean="0"/>
              <a:t>Accompagnement :</a:t>
            </a:r>
          </a:p>
          <a:p>
            <a:pPr lvl="1"/>
            <a:r>
              <a:rPr lang="fr-FR" dirty="0" smtClean="0"/>
              <a:t>Les services doivent s’approprier les données et faire évoluer progressivement les pratiques et les processus</a:t>
            </a:r>
          </a:p>
          <a:p>
            <a:pPr lvl="1"/>
            <a:r>
              <a:rPr lang="fr-FR" dirty="0" smtClean="0"/>
              <a:t>Parler du PC libre service et du centre des usages</a:t>
            </a:r>
          </a:p>
          <a:p>
            <a:pPr marL="165899" indent="0">
              <a:buNone/>
            </a:pPr>
            <a:endParaRPr lang="fr-FR" dirty="0" smtClean="0"/>
          </a:p>
          <a:p>
            <a:pPr marL="165899" indent="0">
              <a:buNone/>
            </a:pPr>
            <a:r>
              <a:rPr lang="fr-FR" dirty="0" smtClean="0"/>
              <a:t>La</a:t>
            </a:r>
            <a:r>
              <a:rPr lang="fr-FR" baseline="0" dirty="0" smtClean="0"/>
              <a:t> dynamique est lancée à Strasbourg, mais il reste encore un peu de chemin à parcourir pour atteindre l’objectif du SIG3D.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615004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42" tIns="95542" rIns="95542" bIns="9554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246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899" indent="0">
              <a:buNone/>
            </a:pPr>
            <a:r>
              <a:rPr lang="fr-FR" dirty="0" smtClean="0"/>
              <a:t>Les</a:t>
            </a:r>
            <a:r>
              <a:rPr lang="fr-FR" baseline="0" dirty="0" smtClean="0"/>
              <a:t> défis :</a:t>
            </a:r>
          </a:p>
          <a:p>
            <a:pPr marL="477789" indent="-311890">
              <a:buFontTx/>
              <a:buChar char="-"/>
            </a:pPr>
            <a:r>
              <a:rPr lang="fr-FR" baseline="0" dirty="0" smtClean="0"/>
              <a:t>Une classification fiable (sol, toitures, végétation) indispensable -&gt; contrôles de cohérence et de conformité avec la BD Topo – FME + PDAL</a:t>
            </a:r>
          </a:p>
          <a:p>
            <a:pPr marL="477789" indent="-311890">
              <a:buFontTx/>
              <a:buChar char="-"/>
            </a:pPr>
            <a:r>
              <a:rPr lang="fr-FR" baseline="0" dirty="0" smtClean="0"/>
              <a:t>Rendre accessible la donnée</a:t>
            </a:r>
          </a:p>
          <a:p>
            <a:pPr marL="955579" lvl="1" indent="-311890">
              <a:buFontTx/>
              <a:buChar char="-"/>
            </a:pPr>
            <a:r>
              <a:rPr lang="fr-FR" baseline="0" dirty="0" err="1" smtClean="0"/>
              <a:t>Opendata</a:t>
            </a:r>
            <a:r>
              <a:rPr lang="fr-FR" baseline="0" dirty="0" smtClean="0"/>
              <a:t> (utilisation externe par les professionnels) – cela libère du temps</a:t>
            </a:r>
          </a:p>
          <a:p>
            <a:pPr marL="955579" lvl="1" indent="-311890">
              <a:buFontTx/>
              <a:buChar char="-"/>
            </a:pPr>
            <a:r>
              <a:rPr lang="fr-FR" baseline="0" dirty="0" smtClean="0"/>
              <a:t>Visionneuse Web3D basée sur la bibliothèque </a:t>
            </a:r>
            <a:r>
              <a:rPr lang="fr-FR" baseline="0" dirty="0" err="1" smtClean="0"/>
              <a:t>opensource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Potree</a:t>
            </a:r>
            <a:r>
              <a:rPr lang="fr-FR" baseline="0" dirty="0" smtClean="0"/>
              <a:t> -&gt; Démocratise l’accès pour tous</a:t>
            </a:r>
          </a:p>
          <a:p>
            <a:pPr marL="955579" lvl="1" indent="-311890">
              <a:buFontTx/>
              <a:buChar char="-"/>
            </a:pPr>
            <a:r>
              <a:rPr lang="fr-FR" baseline="0" dirty="0" err="1" smtClean="0"/>
              <a:t>QGis</a:t>
            </a:r>
            <a:r>
              <a:rPr lang="fr-FR" baseline="0" dirty="0" smtClean="0"/>
              <a:t> : usages métiers directement dans le SIG, sous forme de raster </a:t>
            </a:r>
            <a:r>
              <a:rPr lang="fr-FR" baseline="0" dirty="0" smtClean="0"/>
              <a:t>d’élévation</a:t>
            </a: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2775051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Utilisation de </a:t>
            </a:r>
            <a:r>
              <a:rPr lang="fr-FR" dirty="0" err="1" smtClean="0"/>
              <a:t>Qgis</a:t>
            </a:r>
            <a:r>
              <a:rPr lang="fr-FR" dirty="0" smtClean="0"/>
              <a:t> et des rasters d’élévation (en particulier SOL)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2985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Utilisation du nuage de point (classe végétation) et des rasters d’élévation</a:t>
            </a:r>
            <a:r>
              <a:rPr lang="fr-FR" baseline="0" dirty="0" smtClean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PDAL,FME,Qgis</a:t>
            </a:r>
            <a:r>
              <a:rPr lang="fr-FR" dirty="0" smtClean="0"/>
              <a:t>)</a:t>
            </a:r>
          </a:p>
          <a:p>
            <a:r>
              <a:rPr lang="fr-FR" dirty="0" smtClean="0"/>
              <a:t>Simulation 3D utilisant le </a:t>
            </a:r>
            <a:r>
              <a:rPr lang="fr-FR" dirty="0" err="1" smtClean="0"/>
              <a:t>Photomaillage</a:t>
            </a:r>
            <a:r>
              <a:rPr lang="fr-FR" dirty="0" smtClean="0"/>
              <a:t> ou</a:t>
            </a:r>
            <a:r>
              <a:rPr lang="fr-FR" baseline="0" dirty="0" smtClean="0"/>
              <a:t> la maquette numérique </a:t>
            </a:r>
            <a:r>
              <a:rPr lang="fr-FR" dirty="0" smtClean="0"/>
              <a:t>(</a:t>
            </a:r>
            <a:r>
              <a:rPr lang="fr-FR" dirty="0" err="1" smtClean="0"/>
              <a:t>InfraWorks</a:t>
            </a:r>
            <a:r>
              <a:rPr lang="fr-FR" dirty="0" smtClean="0"/>
              <a:t> 360)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9533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Image 3D calculée à partir des photos aériennes</a:t>
            </a:r>
          </a:p>
          <a:p>
            <a:r>
              <a:rPr lang="fr-FR" baseline="0" dirty="0" smtClean="0"/>
              <a:t>Aujourd’hui principalement utilisé via notre visionneuse WebSIG3D : </a:t>
            </a:r>
            <a:r>
              <a:rPr lang="fr-FR" baseline="0" dirty="0" err="1" smtClean="0"/>
              <a:t>OD@CiT</a:t>
            </a:r>
            <a:r>
              <a:rPr lang="fr-FR" baseline="0" dirty="0" smtClean="0"/>
              <a:t> (accès pour tous : agents de la collectivité, professionnels, grand public) -&gt; </a:t>
            </a:r>
            <a:r>
              <a:rPr lang="fr-FR" b="1" baseline="0" dirty="0" smtClean="0">
                <a:solidFill>
                  <a:srgbClr val="FF0000"/>
                </a:solidFill>
              </a:rPr>
              <a:t>véritable catalyseur de découverte et générateur d’usages</a:t>
            </a:r>
          </a:p>
          <a:p>
            <a:pPr marL="165899" indent="0">
              <a:buNone/>
            </a:pPr>
            <a:r>
              <a:rPr lang="fr-FR" baseline="0" dirty="0" smtClean="0"/>
              <a:t>        Bibliothèque </a:t>
            </a:r>
            <a:r>
              <a:rPr lang="fr-FR" baseline="0" dirty="0" err="1" smtClean="0"/>
              <a:t>Opensource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Cesium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8552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 maquette</a:t>
            </a:r>
            <a:r>
              <a:rPr lang="fr-FR" baseline="0" dirty="0" smtClean="0"/>
              <a:t> numérique va se nourrir des données disponibles (nuage de points, imagerie)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8570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Point clé : maquette numérique pérenne et évolutive / Compétence et logiciels spécifiques</a:t>
            </a:r>
          </a:p>
          <a:p>
            <a:r>
              <a:rPr lang="fr-FR" baseline="0" dirty="0" smtClean="0"/>
              <a:t>Mise en œuvre des logiciels </a:t>
            </a:r>
            <a:r>
              <a:rPr lang="fr-FR" baseline="0" dirty="0" err="1" smtClean="0"/>
              <a:t>RhinoCity</a:t>
            </a:r>
            <a:r>
              <a:rPr lang="fr-FR" baseline="0" dirty="0" smtClean="0"/>
              <a:t>/</a:t>
            </a:r>
            <a:r>
              <a:rPr lang="fr-FR" baseline="0" dirty="0" err="1" smtClean="0"/>
              <a:t>RhinoCapture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6891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1057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D41F"/>
              </a:buClr>
              <a:buSzPts val="2400"/>
              <a:buNone/>
              <a:defRPr sz="2400">
                <a:solidFill>
                  <a:srgbClr val="C8D41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C8D41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">
  <p:cSld name="Contenu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5522" y="45247"/>
            <a:ext cx="3680182" cy="453791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D41F"/>
              </a:buClr>
              <a:buSzPts val="5400"/>
              <a:buFont typeface="Arial"/>
              <a:buNone/>
              <a:defRPr sz="2800" b="0" i="0" u="none" strike="noStrike" cap="none">
                <a:solidFill>
                  <a:srgbClr val="C8D41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1"/>
          </p:nvPr>
        </p:nvSpPr>
        <p:spPr>
          <a:xfrm>
            <a:off x="628650" y="1369221"/>
            <a:ext cx="78867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rgbClr val="3B6C9E"/>
              </a:buClr>
              <a:buSzPts val="3600"/>
              <a:buNone/>
              <a:defRPr sz="1800">
                <a:solidFill>
                  <a:srgbClr val="3B6C9E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None/>
              <a:defRPr sz="1500">
                <a:solidFill>
                  <a:srgbClr val="3B6C9E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None/>
              <a:defRPr sz="1500">
                <a:solidFill>
                  <a:srgbClr val="3B6C9E"/>
                </a:solidFill>
              </a:defRPr>
            </a:lvl3pPr>
            <a:lvl4pPr marL="1828800" lvl="3" indent="-4191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Char char="•"/>
              <a:defRPr sz="1500">
                <a:solidFill>
                  <a:srgbClr val="3B6C9E"/>
                </a:solidFill>
              </a:defRPr>
            </a:lvl4pPr>
            <a:lvl5pPr marL="2286000" lvl="4" indent="-4191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Char char="•"/>
              <a:defRPr sz="1500">
                <a:solidFill>
                  <a:srgbClr val="3B6C9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2"/>
          </p:nvPr>
        </p:nvSpPr>
        <p:spPr>
          <a:xfrm>
            <a:off x="625385" y="1934189"/>
            <a:ext cx="7886700" cy="73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rgbClr val="C8D41F"/>
              </a:buClr>
              <a:buSzPts val="2100"/>
              <a:buFont typeface="Arial"/>
              <a:buNone/>
              <a:defRPr sz="1400">
                <a:solidFill>
                  <a:srgbClr val="3B6C9E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None/>
              <a:defRPr sz="1500">
                <a:solidFill>
                  <a:srgbClr val="3B6C9E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None/>
              <a:defRPr sz="1500">
                <a:solidFill>
                  <a:srgbClr val="3B6C9E"/>
                </a:solidFill>
              </a:defRPr>
            </a:lvl3pPr>
            <a:lvl4pPr marL="1828800" lvl="3" indent="-4191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Char char="•"/>
              <a:defRPr sz="1500">
                <a:solidFill>
                  <a:srgbClr val="3B6C9E"/>
                </a:solidFill>
              </a:defRPr>
            </a:lvl4pPr>
            <a:lvl5pPr marL="2286000" lvl="4" indent="-4191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Char char="•"/>
              <a:defRPr sz="1500">
                <a:solidFill>
                  <a:srgbClr val="3B6C9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39" name="Google Shape;3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00" y="4575225"/>
            <a:ext cx="981100" cy="57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 2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42" name="Google Shape;42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5522" y="45247"/>
            <a:ext cx="3680182" cy="453791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628650" y="1369221"/>
            <a:ext cx="78867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rgbClr val="3B6C9E"/>
              </a:buClr>
              <a:buSzPts val="3600"/>
              <a:buNone/>
              <a:defRPr sz="1800">
                <a:solidFill>
                  <a:srgbClr val="BCCF3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None/>
              <a:defRPr sz="1500">
                <a:solidFill>
                  <a:srgbClr val="3B6C9E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None/>
              <a:defRPr sz="1500">
                <a:solidFill>
                  <a:srgbClr val="3B6C9E"/>
                </a:solidFill>
              </a:defRPr>
            </a:lvl3pPr>
            <a:lvl4pPr marL="1828800" lvl="3" indent="-4191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Char char="•"/>
              <a:defRPr sz="1500">
                <a:solidFill>
                  <a:srgbClr val="3B6C9E"/>
                </a:solidFill>
              </a:defRPr>
            </a:lvl4pPr>
            <a:lvl5pPr marL="2286000" lvl="4" indent="-4191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Char char="•"/>
              <a:defRPr sz="1500">
                <a:solidFill>
                  <a:srgbClr val="3B6C9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2"/>
          </p:nvPr>
        </p:nvSpPr>
        <p:spPr>
          <a:xfrm>
            <a:off x="625385" y="1934189"/>
            <a:ext cx="7886700" cy="73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rgbClr val="C8D41F"/>
              </a:buClr>
              <a:buSzPts val="2100"/>
              <a:buFont typeface="Arial"/>
              <a:buNone/>
              <a:defRPr sz="1400">
                <a:solidFill>
                  <a:srgbClr val="3B6C9E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None/>
              <a:defRPr sz="1500">
                <a:solidFill>
                  <a:srgbClr val="3B6C9E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None/>
              <a:defRPr sz="1500">
                <a:solidFill>
                  <a:srgbClr val="3B6C9E"/>
                </a:solidFill>
              </a:defRPr>
            </a:lvl3pPr>
            <a:lvl4pPr marL="1828800" lvl="3" indent="-4191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Char char="•"/>
              <a:defRPr sz="1500">
                <a:solidFill>
                  <a:srgbClr val="3B6C9E"/>
                </a:solidFill>
              </a:defRPr>
            </a:lvl4pPr>
            <a:lvl5pPr marL="2286000" lvl="4" indent="-4191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Char char="•"/>
              <a:defRPr sz="1500">
                <a:solidFill>
                  <a:srgbClr val="3B6C9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00" y="4568875"/>
            <a:ext cx="981100" cy="57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C8D41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53" name="Google Shape;53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00" y="4575225"/>
            <a:ext cx="981100" cy="57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D41F"/>
              </a:buClr>
              <a:buSzPts val="2800"/>
              <a:buNone/>
              <a:defRPr>
                <a:solidFill>
                  <a:srgbClr val="C8D41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00" y="4581575"/>
            <a:ext cx="981100" cy="57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52d30bdf3b_0_1"/>
          <p:cNvSpPr txBox="1">
            <a:spLocks noGrp="1"/>
          </p:cNvSpPr>
          <p:nvPr>
            <p:ph type="title"/>
          </p:nvPr>
        </p:nvSpPr>
        <p:spPr>
          <a:xfrm>
            <a:off x="311700" y="46649"/>
            <a:ext cx="8267400" cy="1408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ctr" anchorCtr="0">
            <a:normAutofit/>
          </a:bodyPr>
          <a:lstStyle/>
          <a:p>
            <a:pPr lvl="0" algn="ctr">
              <a:lnSpc>
                <a:spcPct val="115000"/>
              </a:lnSpc>
              <a:spcBef>
                <a:spcPts val="2400"/>
              </a:spcBef>
              <a:buClr>
                <a:schemeClr val="dk1"/>
              </a:buClr>
              <a:buSzPts val="1100"/>
            </a:pPr>
            <a:r>
              <a:rPr lang="fr" b="1" dirty="0" smtClean="0">
                <a:solidFill>
                  <a:schemeClr val="tx1"/>
                </a:solidFill>
                <a:highlight>
                  <a:srgbClr val="FFFFFF"/>
                </a:highlight>
              </a:rPr>
              <a:t>Le projet SIG3D à Strasbourg</a:t>
            </a:r>
            <a:br>
              <a:rPr lang="fr" b="1" dirty="0" smtClean="0">
                <a:solidFill>
                  <a:schemeClr val="tx1"/>
                </a:solidFill>
                <a:highlight>
                  <a:srgbClr val="FFFFFF"/>
                </a:highlight>
              </a:rPr>
            </a:br>
            <a:r>
              <a:rPr lang="fr" b="1" dirty="0" smtClean="0">
                <a:solidFill>
                  <a:schemeClr val="tx1"/>
                </a:solidFill>
                <a:highlight>
                  <a:srgbClr val="FFFFFF"/>
                </a:highlight>
              </a:rPr>
              <a:t>approche </a:t>
            </a:r>
            <a:r>
              <a:rPr lang="fr" b="1" dirty="0">
                <a:solidFill>
                  <a:schemeClr val="tx1"/>
                </a:solidFill>
                <a:highlight>
                  <a:srgbClr val="FFFFFF"/>
                </a:highlight>
              </a:rPr>
              <a:t>globale, défis techniques et usages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84" name="Google Shape;84;g252d30bdf3b_0_1"/>
          <p:cNvSpPr txBox="1">
            <a:spLocks noGrp="1"/>
          </p:cNvSpPr>
          <p:nvPr>
            <p:ph type="body" idx="1"/>
          </p:nvPr>
        </p:nvSpPr>
        <p:spPr>
          <a:xfrm>
            <a:off x="368900" y="802351"/>
            <a:ext cx="8623500" cy="562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r-FR" sz="2400" b="1" dirty="0" smtClean="0">
                <a:solidFill>
                  <a:srgbClr val="076356"/>
                </a:solidFill>
                <a:highlight>
                  <a:srgbClr val="FFFFFF"/>
                </a:highlight>
              </a:rPr>
              <a:t>JUMEAU NUMERIQUE MULTIFACETTES</a:t>
            </a:r>
            <a:endParaRPr sz="2400" dirty="0">
              <a:solidFill>
                <a:srgbClr val="076356"/>
              </a:solidFill>
              <a:highlight>
                <a:srgbClr val="FFFFFF"/>
              </a:highlight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b="1" u="sng" dirty="0">
              <a:solidFill>
                <a:srgbClr val="3B6C9E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b="1" u="sng" dirty="0">
              <a:solidFill>
                <a:srgbClr val="0B889F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rgbClr val="3B6C9E"/>
              </a:buClr>
              <a:buSzPts val="3600"/>
              <a:buNone/>
            </a:pPr>
            <a:endParaRPr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94" y="4622922"/>
            <a:ext cx="1481163" cy="366764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1581301" y="3221181"/>
            <a:ext cx="2756422" cy="1866556"/>
            <a:chOff x="337654" y="1653343"/>
            <a:chExt cx="2756422" cy="1866556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900" y="1653343"/>
              <a:ext cx="2725176" cy="149780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37654" y="3212122"/>
              <a:ext cx="275642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" b="1" dirty="0" smtClean="0">
                  <a:solidFill>
                    <a:schemeClr val="tx1"/>
                  </a:solidFill>
                  <a:highlight>
                    <a:srgbClr val="FFFFFF"/>
                  </a:highlight>
                </a:rPr>
                <a:t>Nuages de points (Lidar) </a:t>
              </a:r>
              <a:endParaRPr lang="fr-FR" dirty="0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4766174" y="3247526"/>
            <a:ext cx="2519742" cy="1866555"/>
            <a:chOff x="3166006" y="1653343"/>
            <a:chExt cx="2519742" cy="186655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66006" y="1653343"/>
              <a:ext cx="2519742" cy="149780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166006" y="3212121"/>
              <a:ext cx="251974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" b="1" dirty="0" smtClean="0">
                  <a:solidFill>
                    <a:schemeClr val="tx1"/>
                  </a:solidFill>
                  <a:highlight>
                    <a:srgbClr val="FFFFFF"/>
                  </a:highlight>
                </a:rPr>
                <a:t>Photomaillages 3D</a:t>
              </a:r>
              <a:endParaRPr lang="fr-FR" dirty="0"/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4582903" y="1454697"/>
            <a:ext cx="2886284" cy="1766484"/>
            <a:chOff x="4971647" y="1615877"/>
            <a:chExt cx="2886284" cy="1766484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71647" y="1615877"/>
              <a:ext cx="2886284" cy="151466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971647" y="3074584"/>
              <a:ext cx="28862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" b="1" dirty="0" smtClean="0">
                  <a:solidFill>
                    <a:schemeClr val="tx1"/>
                  </a:solidFill>
                  <a:highlight>
                    <a:srgbClr val="FFFFFF"/>
                  </a:highlight>
                </a:rPr>
                <a:t>Maquette numérique</a:t>
              </a:r>
              <a:endParaRPr lang="fr-FR" dirty="0"/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2208CD1F-27B9-454D-9A0E-B2F4C2B988A2}"/>
              </a:ext>
            </a:extLst>
          </p:cNvPr>
          <p:cNvSpPr txBox="1"/>
          <p:nvPr/>
        </p:nvSpPr>
        <p:spPr>
          <a:xfrm>
            <a:off x="881004" y="3120648"/>
            <a:ext cx="71287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prstClr val="black"/>
                </a:solidFill>
                <a:latin typeface="Verdana" charset="0"/>
                <a:ea typeface="Verdana" charset="0"/>
                <a:cs typeface="Verdana" charset="0"/>
              </a:rPr>
              <a:t>Philippe SLISSE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0B889F"/>
                </a:solidFill>
                <a:highlight>
                  <a:srgbClr val="FFFFFF"/>
                </a:highlight>
              </a:rPr>
              <a:t>Chef de projet </a:t>
            </a:r>
            <a:r>
              <a:rPr lang="fr-FR" sz="2000" dirty="0" smtClean="0">
                <a:solidFill>
                  <a:srgbClr val="0B889F"/>
                </a:solidFill>
                <a:highlight>
                  <a:srgbClr val="FFFFFF"/>
                </a:highlight>
              </a:rPr>
              <a:t>SIG3D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solidFill>
                  <a:srgbClr val="0B889F"/>
                </a:solidFill>
                <a:highlight>
                  <a:srgbClr val="FFFFFF"/>
                </a:highlight>
              </a:rPr>
              <a:t>Service </a:t>
            </a:r>
            <a:r>
              <a:rPr lang="fr-FR" sz="2000" dirty="0">
                <a:solidFill>
                  <a:srgbClr val="0B889F"/>
                </a:solidFill>
                <a:highlight>
                  <a:srgbClr val="FFFFFF"/>
                </a:highlight>
              </a:rPr>
              <a:t>géomatique et connaissance du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0B889F"/>
                </a:solidFill>
                <a:highlight>
                  <a:srgbClr val="FFFFFF"/>
                </a:highlight>
              </a:rPr>
              <a:t>Ville et Eurométropole de Strasbourg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1516370" y="1454697"/>
            <a:ext cx="2886284" cy="1788980"/>
            <a:chOff x="1020421" y="1511924"/>
            <a:chExt cx="2886284" cy="1788980"/>
          </a:xfrm>
        </p:grpSpPr>
        <p:sp>
          <p:nvSpPr>
            <p:cNvPr id="16" name="Rectangle 15"/>
            <p:cNvSpPr/>
            <p:nvPr/>
          </p:nvSpPr>
          <p:spPr>
            <a:xfrm>
              <a:off x="1020421" y="2993127"/>
              <a:ext cx="28862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" b="1" dirty="0" smtClean="0">
                  <a:solidFill>
                    <a:schemeClr val="tx1"/>
                  </a:solidFill>
                  <a:highlight>
                    <a:srgbClr val="FFFFFF"/>
                  </a:highlight>
                </a:rPr>
                <a:t>Référentiel topographique</a:t>
              </a:r>
              <a:endParaRPr lang="fr-FR" dirty="0"/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8472" y="1511924"/>
              <a:ext cx="2010183" cy="14857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03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 build="p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3;g252d30bdf3b_0_1"/>
          <p:cNvSpPr txBox="1">
            <a:spLocks noGrp="1"/>
          </p:cNvSpPr>
          <p:nvPr>
            <p:ph type="title"/>
          </p:nvPr>
        </p:nvSpPr>
        <p:spPr>
          <a:xfrm>
            <a:off x="311700" y="46650"/>
            <a:ext cx="82674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ctr" anchorCtr="0">
            <a:normAutofit/>
          </a:bodyPr>
          <a:lstStyle/>
          <a:p>
            <a:pPr lvl="0" algn="ctr">
              <a:lnSpc>
                <a:spcPct val="115000"/>
              </a:lnSpc>
              <a:spcBef>
                <a:spcPts val="2400"/>
              </a:spcBef>
              <a:buClr>
                <a:schemeClr val="dk1"/>
              </a:buClr>
              <a:buSzPts val="1100"/>
            </a:pPr>
            <a:r>
              <a:rPr lang="fr" sz="1600" b="1" dirty="0">
                <a:solidFill>
                  <a:schemeClr val="tx1"/>
                </a:solidFill>
                <a:highlight>
                  <a:srgbClr val="FFFFFF"/>
                </a:highlight>
              </a:rPr>
              <a:t>Jumeau numérique à Strasbourg, approche globale, défis techniques et usages</a:t>
            </a:r>
            <a:endParaRPr sz="1600" b="1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94" y="4622922"/>
            <a:ext cx="1481163" cy="366764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593854" y="1253740"/>
            <a:ext cx="7837224" cy="31075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i="1" dirty="0" smtClean="0">
                <a:solidFill>
                  <a:schemeClr val="tx1"/>
                </a:solidFill>
              </a:rPr>
              <a:t>Connaissance du territoire </a:t>
            </a:r>
            <a:r>
              <a:rPr lang="fr-FR" i="1" dirty="0" err="1" smtClean="0">
                <a:solidFill>
                  <a:schemeClr val="tx1"/>
                </a:solidFill>
              </a:rPr>
              <a:t>xD</a:t>
            </a:r>
            <a:endParaRPr lang="fr-FR" i="1" dirty="0" smtClean="0">
              <a:solidFill>
                <a:schemeClr val="tx1"/>
              </a:solidFill>
            </a:endParaRPr>
          </a:p>
          <a:p>
            <a:r>
              <a:rPr lang="fr-FR" sz="1700" i="1" dirty="0" smtClean="0">
                <a:solidFill>
                  <a:schemeClr val="tx1"/>
                </a:solidFill>
              </a:rPr>
              <a:t>(nécessaire mais pas suffisante)</a:t>
            </a:r>
          </a:p>
          <a:p>
            <a:endParaRPr lang="fr-FR" i="1" dirty="0">
              <a:solidFill>
                <a:schemeClr val="tx1"/>
              </a:solidFill>
            </a:endParaRPr>
          </a:p>
          <a:p>
            <a:r>
              <a:rPr lang="fr-FR" i="1" dirty="0">
                <a:solidFill>
                  <a:schemeClr val="tx1"/>
                </a:solidFill>
              </a:rPr>
              <a:t>Accès aux </a:t>
            </a:r>
            <a:r>
              <a:rPr lang="fr-FR" i="1" dirty="0" smtClean="0">
                <a:solidFill>
                  <a:schemeClr val="tx1"/>
                </a:solidFill>
              </a:rPr>
              <a:t>données</a:t>
            </a:r>
          </a:p>
          <a:p>
            <a:r>
              <a:rPr lang="fr-FR" sz="1700" i="1" dirty="0" smtClean="0">
                <a:solidFill>
                  <a:schemeClr val="tx1"/>
                </a:solidFill>
              </a:rPr>
              <a:t>(condition de réussite mais pas suffisant)</a:t>
            </a:r>
            <a:endParaRPr lang="fr-FR" sz="1700" i="1" dirty="0">
              <a:solidFill>
                <a:schemeClr val="tx1"/>
              </a:solidFill>
            </a:endParaRPr>
          </a:p>
          <a:p>
            <a:endParaRPr lang="fr-FR" i="1" dirty="0">
              <a:solidFill>
                <a:schemeClr val="tx1"/>
              </a:solidFill>
            </a:endParaRPr>
          </a:p>
          <a:p>
            <a:r>
              <a:rPr lang="fr-FR" i="1" dirty="0" smtClean="0">
                <a:solidFill>
                  <a:schemeClr val="tx1"/>
                </a:solidFill>
              </a:rPr>
              <a:t>Accompagnement et développement des usages et des compétences </a:t>
            </a:r>
          </a:p>
          <a:p>
            <a:r>
              <a:rPr lang="fr-FR" sz="1900" i="1" dirty="0" smtClean="0">
                <a:solidFill>
                  <a:schemeClr val="tx1"/>
                </a:solidFill>
              </a:rPr>
              <a:t>(indispensable)</a:t>
            </a:r>
            <a:endParaRPr lang="fr-FR" sz="1900" i="1" dirty="0">
              <a:solidFill>
                <a:schemeClr val="tx1"/>
              </a:solidFill>
            </a:endParaRPr>
          </a:p>
          <a:p>
            <a:endParaRPr lang="fr-FR" i="1" dirty="0" smtClean="0">
              <a:solidFill>
                <a:schemeClr val="tx1"/>
              </a:solidFill>
            </a:endParaRPr>
          </a:p>
          <a:p>
            <a:endParaRPr lang="fr-FR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9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 txBox="1"/>
          <p:nvPr/>
        </p:nvSpPr>
        <p:spPr>
          <a:xfrm>
            <a:off x="1764610" y="1314565"/>
            <a:ext cx="5428800" cy="1631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fr-FR" sz="6000" b="1" i="0" u="none" strike="noStrike" cap="none" dirty="0" smtClean="0">
                <a:solidFill>
                  <a:srgbClr val="C7D419"/>
                </a:solidFill>
                <a:latin typeface="Roboto"/>
                <a:ea typeface="Roboto"/>
                <a:cs typeface="Roboto"/>
                <a:sym typeface="Roboto"/>
              </a:rPr>
              <a:t>Merci</a:t>
            </a:r>
            <a:endParaRPr sz="6000" b="1" i="0" u="none" strike="noStrike" cap="none" dirty="0">
              <a:solidFill>
                <a:srgbClr val="C7D41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3400" b="1" i="0" u="none" strike="noStrike" cap="none" dirty="0">
              <a:solidFill>
                <a:srgbClr val="C7D41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94" y="4622922"/>
            <a:ext cx="1481163" cy="36676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208CD1F-27B9-454D-9A0E-B2F4C2B988A2}"/>
              </a:ext>
            </a:extLst>
          </p:cNvPr>
          <p:cNvSpPr txBox="1"/>
          <p:nvPr/>
        </p:nvSpPr>
        <p:spPr>
          <a:xfrm>
            <a:off x="1283960" y="3547524"/>
            <a:ext cx="71287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prstClr val="black"/>
                </a:solidFill>
                <a:latin typeface="Verdana" charset="0"/>
                <a:ea typeface="Verdana" charset="0"/>
                <a:cs typeface="Verdana" charset="0"/>
              </a:rPr>
              <a:t>Philippe SLISSE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0B889F"/>
                </a:solidFill>
                <a:highlight>
                  <a:srgbClr val="FFFFFF"/>
                </a:highlight>
              </a:rPr>
              <a:t>Chef de projet </a:t>
            </a:r>
            <a:r>
              <a:rPr lang="fr-FR" sz="2000" dirty="0" smtClean="0">
                <a:solidFill>
                  <a:srgbClr val="0B889F"/>
                </a:solidFill>
                <a:highlight>
                  <a:srgbClr val="FFFFFF"/>
                </a:highlight>
              </a:rPr>
              <a:t>SIG3D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solidFill>
                  <a:srgbClr val="0B889F"/>
                </a:solidFill>
                <a:highlight>
                  <a:srgbClr val="FFFFFF"/>
                </a:highlight>
              </a:rPr>
              <a:t>Service </a:t>
            </a:r>
            <a:r>
              <a:rPr lang="fr-FR" sz="2000" dirty="0">
                <a:solidFill>
                  <a:srgbClr val="0B889F"/>
                </a:solidFill>
                <a:highlight>
                  <a:srgbClr val="FFFFFF"/>
                </a:highlight>
              </a:rPr>
              <a:t>géomatique et connaissance du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0B889F"/>
                </a:solidFill>
                <a:highlight>
                  <a:srgbClr val="FFFFFF"/>
                </a:highlight>
              </a:rPr>
              <a:t>Ville et Eurométropole de Strasbourg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3;g252d30bdf3b_0_1"/>
          <p:cNvSpPr txBox="1">
            <a:spLocks noGrp="1"/>
          </p:cNvSpPr>
          <p:nvPr>
            <p:ph type="title"/>
          </p:nvPr>
        </p:nvSpPr>
        <p:spPr>
          <a:xfrm>
            <a:off x="311700" y="46650"/>
            <a:ext cx="82674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ctr" anchorCtr="0">
            <a:normAutofit/>
          </a:bodyPr>
          <a:lstStyle/>
          <a:p>
            <a:pPr lvl="0" algn="ctr">
              <a:lnSpc>
                <a:spcPct val="115000"/>
              </a:lnSpc>
              <a:spcBef>
                <a:spcPts val="2400"/>
              </a:spcBef>
              <a:buClr>
                <a:schemeClr val="dk1"/>
              </a:buClr>
              <a:buSzPts val="1100"/>
            </a:pPr>
            <a:r>
              <a:rPr lang="fr" sz="1600" b="1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</a:rPr>
              <a:t>Jumeau numérique à Strasbourg,</a:t>
            </a:r>
            <a:r>
              <a:rPr lang="fr" sz="1600" b="1" dirty="0">
                <a:solidFill>
                  <a:schemeClr val="tx1"/>
                </a:solidFill>
                <a:highlight>
                  <a:srgbClr val="FFFFFF"/>
                </a:highlight>
              </a:rPr>
              <a:t> approche globale, </a:t>
            </a:r>
            <a:r>
              <a:rPr lang="fr" sz="1600" b="1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</a:rPr>
              <a:t>défis techniques et usages</a:t>
            </a:r>
            <a:endParaRPr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94" y="4622922"/>
            <a:ext cx="1481163" cy="366764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426189" y="1226009"/>
            <a:ext cx="8596668" cy="30980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000" b="1" dirty="0" smtClean="0">
                <a:solidFill>
                  <a:schemeClr val="tx1"/>
                </a:solidFill>
              </a:rPr>
              <a:t>Évolution progressive du SIG de la 2D vers la 3D</a:t>
            </a:r>
          </a:p>
          <a:p>
            <a:endParaRPr lang="fr-FR" sz="2000" dirty="0">
              <a:solidFill>
                <a:schemeClr val="tx1"/>
              </a:solidFill>
            </a:endParaRPr>
          </a:p>
          <a:p>
            <a:r>
              <a:rPr lang="fr-FR" sz="2000" dirty="0" smtClean="0">
                <a:solidFill>
                  <a:schemeClr val="tx1"/>
                </a:solidFill>
              </a:rPr>
              <a:t>- Connaissance 3D du territoire</a:t>
            </a:r>
          </a:p>
          <a:p>
            <a:endParaRPr lang="fr-FR" sz="2000" dirty="0">
              <a:solidFill>
                <a:schemeClr val="tx1"/>
              </a:solidFill>
            </a:endParaRPr>
          </a:p>
          <a:p>
            <a:r>
              <a:rPr lang="fr-FR" sz="2000" dirty="0" smtClean="0">
                <a:solidFill>
                  <a:schemeClr val="tx1"/>
                </a:solidFill>
              </a:rPr>
              <a:t>- Accès </a:t>
            </a:r>
            <a:r>
              <a:rPr lang="fr-FR" sz="2000" dirty="0">
                <a:solidFill>
                  <a:schemeClr val="tx1"/>
                </a:solidFill>
              </a:rPr>
              <a:t>aux </a:t>
            </a:r>
            <a:r>
              <a:rPr lang="fr-FR" sz="2000" dirty="0" smtClean="0">
                <a:solidFill>
                  <a:schemeClr val="tx1"/>
                </a:solidFill>
              </a:rPr>
              <a:t>données</a:t>
            </a:r>
          </a:p>
          <a:p>
            <a:endParaRPr lang="fr-FR" sz="2000" dirty="0">
              <a:solidFill>
                <a:schemeClr val="tx1"/>
              </a:solidFill>
            </a:endParaRPr>
          </a:p>
          <a:p>
            <a:r>
              <a:rPr lang="fr-FR" sz="2000" dirty="0" smtClean="0">
                <a:solidFill>
                  <a:schemeClr val="tx1"/>
                </a:solidFill>
              </a:rPr>
              <a:t>- Accompagnement et développement des usages et des compétences 3D</a:t>
            </a:r>
          </a:p>
          <a:p>
            <a:endParaRPr lang="fr-FR" sz="2000" dirty="0" smtClean="0">
              <a:solidFill>
                <a:schemeClr val="tx1"/>
              </a:solidFill>
            </a:endParaRPr>
          </a:p>
          <a:p>
            <a:r>
              <a:rPr lang="fr-FR" sz="2000" dirty="0" smtClean="0">
                <a:solidFill>
                  <a:schemeClr val="tx1"/>
                </a:solidFill>
              </a:rPr>
              <a:t>Depuis 2014, unité de projet SIG3D (1 ingénieur, 2 techniciens)</a:t>
            </a:r>
          </a:p>
          <a:p>
            <a:endParaRPr lang="fr-FR" i="1" dirty="0" smtClean="0">
              <a:solidFill>
                <a:schemeClr val="tx1"/>
              </a:solidFill>
            </a:endParaRPr>
          </a:p>
          <a:p>
            <a:endParaRPr lang="fr-FR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3;g252d30bdf3b_0_1"/>
          <p:cNvSpPr txBox="1">
            <a:spLocks noGrp="1"/>
          </p:cNvSpPr>
          <p:nvPr>
            <p:ph type="title"/>
          </p:nvPr>
        </p:nvSpPr>
        <p:spPr>
          <a:xfrm>
            <a:off x="311700" y="46650"/>
            <a:ext cx="82674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ctr" anchorCtr="0">
            <a:normAutofit/>
          </a:bodyPr>
          <a:lstStyle/>
          <a:p>
            <a:pPr lvl="0" algn="ctr">
              <a:lnSpc>
                <a:spcPct val="115000"/>
              </a:lnSpc>
              <a:spcBef>
                <a:spcPts val="2400"/>
              </a:spcBef>
              <a:buClr>
                <a:schemeClr val="dk1"/>
              </a:buClr>
              <a:buSzPts val="1100"/>
            </a:pPr>
            <a:r>
              <a:rPr lang="fr" sz="1600" b="1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</a:rPr>
              <a:t>Jumeau numérique à Strasbourg, approche globale</a:t>
            </a:r>
            <a:r>
              <a:rPr lang="fr" sz="1600" b="1" dirty="0">
                <a:solidFill>
                  <a:schemeClr val="tx1"/>
                </a:solidFill>
                <a:highlight>
                  <a:srgbClr val="FFFFFF"/>
                </a:highlight>
              </a:rPr>
              <a:t>, défis techniques et usages</a:t>
            </a:r>
            <a:endParaRPr sz="1600" b="1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94" y="4622922"/>
            <a:ext cx="1481163" cy="366764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-77491" y="701612"/>
            <a:ext cx="7997125" cy="97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9600" lvl="1" indent="0">
              <a:buNone/>
            </a:pPr>
            <a:r>
              <a:rPr lang="fr-FR" sz="1600" u="sng" dirty="0" smtClean="0">
                <a:solidFill>
                  <a:schemeClr val="tx1"/>
                </a:solidFill>
              </a:rPr>
              <a:t>Nuages de points</a:t>
            </a:r>
          </a:p>
          <a:p>
            <a:pPr marL="609600" lvl="1" indent="0">
              <a:buNone/>
            </a:pPr>
            <a:r>
              <a:rPr lang="fr-FR" sz="1600" dirty="0" smtClean="0">
                <a:solidFill>
                  <a:schemeClr val="tx1"/>
                </a:solidFill>
              </a:rPr>
              <a:t>- 12 milliards de points 3D en novembre 2015 (20 pts/m²)</a:t>
            </a:r>
          </a:p>
          <a:p>
            <a:pPr marL="609600" lvl="1" indent="0">
              <a:buNone/>
            </a:pPr>
            <a:r>
              <a:rPr lang="fr-FR" sz="1600" dirty="0" smtClean="0">
                <a:solidFill>
                  <a:schemeClr val="tx1"/>
                </a:solidFill>
              </a:rPr>
              <a:t>- 20 milliards de points 3D en mars 2021 (30 pts/m²)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406" y="1681566"/>
            <a:ext cx="6296356" cy="319889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406" y="1681566"/>
            <a:ext cx="6296356" cy="322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0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3;g252d30bdf3b_0_1"/>
          <p:cNvSpPr txBox="1">
            <a:spLocks noGrp="1"/>
          </p:cNvSpPr>
          <p:nvPr>
            <p:ph type="title"/>
          </p:nvPr>
        </p:nvSpPr>
        <p:spPr>
          <a:xfrm>
            <a:off x="311700" y="46650"/>
            <a:ext cx="82674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ctr" anchorCtr="0">
            <a:normAutofit/>
          </a:bodyPr>
          <a:lstStyle/>
          <a:p>
            <a:pPr lvl="0" algn="ctr">
              <a:lnSpc>
                <a:spcPct val="115000"/>
              </a:lnSpc>
              <a:spcBef>
                <a:spcPts val="2400"/>
              </a:spcBef>
              <a:buClr>
                <a:schemeClr val="dk1"/>
              </a:buClr>
              <a:buSzPts val="1100"/>
            </a:pPr>
            <a:r>
              <a:rPr lang="fr" sz="1600" b="1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</a:rPr>
              <a:t>Jumeau numérique à Strasbourg, approche globale, </a:t>
            </a:r>
            <a:r>
              <a:rPr lang="fr" sz="1600" b="1" dirty="0">
                <a:solidFill>
                  <a:schemeClr val="tx1"/>
                </a:solidFill>
                <a:highlight>
                  <a:srgbClr val="FFFFFF"/>
                </a:highlight>
              </a:rPr>
              <a:t>défis techniques et usages</a:t>
            </a:r>
            <a:endParaRPr sz="1600" b="1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94" y="4622922"/>
            <a:ext cx="1481163" cy="366764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441538" y="1353535"/>
            <a:ext cx="4567783" cy="1804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dirty="0" smtClean="0">
                <a:solidFill>
                  <a:schemeClr val="tx1"/>
                </a:solidFill>
              </a:rPr>
              <a:t>Analyse des écoulements</a:t>
            </a:r>
          </a:p>
          <a:p>
            <a:pPr>
              <a:buFontTx/>
              <a:buChar char="-"/>
            </a:pPr>
            <a:r>
              <a:rPr lang="fr-FR" dirty="0" smtClean="0">
                <a:solidFill>
                  <a:schemeClr val="tx1"/>
                </a:solidFill>
              </a:rPr>
              <a:t>Études de restauration 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                         des cours d’eau</a:t>
            </a:r>
          </a:p>
          <a:p>
            <a:pPr>
              <a:buFontTx/>
              <a:buChar char="-"/>
            </a:pPr>
            <a:r>
              <a:rPr lang="fr-FR" dirty="0" smtClean="0">
                <a:solidFill>
                  <a:schemeClr val="tx1"/>
                </a:solidFill>
              </a:rPr>
              <a:t>Comparaison de l’évolution 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                  altimétrique du territoire</a:t>
            </a:r>
          </a:p>
          <a:p>
            <a:pPr>
              <a:buFontTx/>
              <a:buChar char="-"/>
            </a:pPr>
            <a:endParaRPr lang="fr-FR" sz="2200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</p:txBody>
      </p:sp>
      <p:pic>
        <p:nvPicPr>
          <p:cNvPr id="7" name="Imag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12" y="1211799"/>
            <a:ext cx="4666120" cy="2284985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5"/>
          <a:stretch>
            <a:fillRect/>
          </a:stretch>
        </p:blipFill>
        <p:spPr>
          <a:xfrm>
            <a:off x="1148632" y="3303084"/>
            <a:ext cx="3722477" cy="16866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7610" y="845467"/>
            <a:ext cx="79414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dirty="0" smtClean="0"/>
              <a:t>Service Gestion </a:t>
            </a:r>
            <a:r>
              <a:rPr lang="fr-FR" dirty="0"/>
              <a:t>et prévention des risques environnementaux</a:t>
            </a:r>
          </a:p>
        </p:txBody>
      </p:sp>
    </p:spTree>
    <p:extLst>
      <p:ext uri="{BB962C8B-B14F-4D97-AF65-F5344CB8AC3E}">
        <p14:creationId xmlns:p14="http://schemas.microsoft.com/office/powerpoint/2010/main" val="262357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3;g252d30bdf3b_0_1"/>
          <p:cNvSpPr txBox="1">
            <a:spLocks noGrp="1"/>
          </p:cNvSpPr>
          <p:nvPr>
            <p:ph type="title"/>
          </p:nvPr>
        </p:nvSpPr>
        <p:spPr>
          <a:xfrm>
            <a:off x="311700" y="46650"/>
            <a:ext cx="82674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ctr" anchorCtr="0">
            <a:normAutofit/>
          </a:bodyPr>
          <a:lstStyle/>
          <a:p>
            <a:pPr lvl="0" algn="ctr">
              <a:lnSpc>
                <a:spcPct val="115000"/>
              </a:lnSpc>
              <a:spcBef>
                <a:spcPts val="2400"/>
              </a:spcBef>
              <a:buClr>
                <a:schemeClr val="dk1"/>
              </a:buClr>
              <a:buSzPts val="1100"/>
            </a:pPr>
            <a:r>
              <a:rPr lang="fr" sz="1600" b="1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</a:rPr>
              <a:t>Jumeau numérique à Strasbourg, approche globale, </a:t>
            </a:r>
            <a:r>
              <a:rPr lang="fr" sz="1600" b="1" dirty="0">
                <a:solidFill>
                  <a:schemeClr val="tx1"/>
                </a:solidFill>
                <a:highlight>
                  <a:srgbClr val="FFFFFF"/>
                </a:highlight>
              </a:rPr>
              <a:t>défis techniques et usages</a:t>
            </a:r>
            <a:endParaRPr sz="1600" b="1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94" y="4622922"/>
            <a:ext cx="1481163" cy="366764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494701" y="1430643"/>
            <a:ext cx="3395374" cy="246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2000" dirty="0" smtClean="0">
                <a:solidFill>
                  <a:schemeClr val="tx1"/>
                </a:solidFill>
              </a:rPr>
              <a:t>Calcul et évolution de l’indice de canopée </a:t>
            </a:r>
          </a:p>
          <a:p>
            <a:pPr>
              <a:buFontTx/>
              <a:buChar char="-"/>
            </a:pPr>
            <a:r>
              <a:rPr lang="fr-FR" sz="2000" dirty="0">
                <a:solidFill>
                  <a:schemeClr val="tx1"/>
                </a:solidFill>
              </a:rPr>
              <a:t>PLU (protection des arbres &gt; 20m)</a:t>
            </a:r>
          </a:p>
          <a:p>
            <a:pPr>
              <a:buFontTx/>
              <a:buChar char="-"/>
            </a:pPr>
            <a:r>
              <a:rPr lang="fr-FR" sz="2000" dirty="0" smtClean="0">
                <a:solidFill>
                  <a:schemeClr val="tx1"/>
                </a:solidFill>
              </a:rPr>
              <a:t>Végétalisation des cours d’écoles</a:t>
            </a:r>
          </a:p>
          <a:p>
            <a:pPr marL="0" indent="0">
              <a:buNone/>
            </a:pPr>
            <a:endParaRPr lang="fr-FR" sz="2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494702" y="729186"/>
            <a:ext cx="8021618" cy="6114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 smtClean="0">
                <a:solidFill>
                  <a:schemeClr val="tx1"/>
                </a:solidFill>
              </a:rPr>
              <a:t>Service des espaces vert : Plan Canopée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075" y="1340604"/>
            <a:ext cx="5019841" cy="320323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670" y="1162919"/>
            <a:ext cx="4618651" cy="346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0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3;g252d30bdf3b_0_1"/>
          <p:cNvSpPr txBox="1">
            <a:spLocks noGrp="1"/>
          </p:cNvSpPr>
          <p:nvPr>
            <p:ph type="title"/>
          </p:nvPr>
        </p:nvSpPr>
        <p:spPr>
          <a:xfrm>
            <a:off x="311700" y="46650"/>
            <a:ext cx="82674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ctr" anchorCtr="0">
            <a:normAutofit/>
          </a:bodyPr>
          <a:lstStyle/>
          <a:p>
            <a:pPr lvl="0" algn="ctr">
              <a:lnSpc>
                <a:spcPct val="115000"/>
              </a:lnSpc>
              <a:spcBef>
                <a:spcPts val="2400"/>
              </a:spcBef>
              <a:buClr>
                <a:schemeClr val="dk1"/>
              </a:buClr>
              <a:buSzPts val="1100"/>
            </a:pPr>
            <a:r>
              <a:rPr lang="fr" sz="1600" b="1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</a:rPr>
              <a:t>Jumeau numérique à Strasbourg, approche globale, </a:t>
            </a:r>
            <a:r>
              <a:rPr lang="fr" sz="1600" b="1" dirty="0">
                <a:solidFill>
                  <a:schemeClr val="tx1"/>
                </a:solidFill>
                <a:highlight>
                  <a:srgbClr val="FFFFFF"/>
                </a:highlight>
              </a:rPr>
              <a:t>défis techniques et usages</a:t>
            </a:r>
            <a:endParaRPr sz="1600" b="1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94" y="4622922"/>
            <a:ext cx="1481163" cy="366764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-131735" y="676675"/>
            <a:ext cx="7997125" cy="97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9600" lvl="1" indent="0">
              <a:buNone/>
            </a:pPr>
            <a:r>
              <a:rPr lang="fr-FR" sz="1600" u="sng" dirty="0" err="1" smtClean="0">
                <a:solidFill>
                  <a:schemeClr val="tx1"/>
                </a:solidFill>
              </a:rPr>
              <a:t>Photomaillage</a:t>
            </a:r>
            <a:r>
              <a:rPr lang="fr-FR" sz="1600" u="sng" dirty="0" smtClean="0">
                <a:solidFill>
                  <a:schemeClr val="tx1"/>
                </a:solidFill>
              </a:rPr>
              <a:t> 3D</a:t>
            </a:r>
          </a:p>
          <a:p>
            <a:pPr marL="609600" lvl="1" indent="0">
              <a:buNone/>
            </a:pPr>
            <a:r>
              <a:rPr lang="fr-FR" sz="1600" dirty="0" smtClean="0">
                <a:solidFill>
                  <a:schemeClr val="tx1"/>
                </a:solidFill>
              </a:rPr>
              <a:t>- 32 To de photographies aériennes (1 nadir + 4 obliques)</a:t>
            </a:r>
          </a:p>
          <a:p>
            <a:pPr marL="609600" lvl="1" indent="0">
              <a:buNone/>
            </a:pPr>
            <a:r>
              <a:rPr lang="fr-FR" sz="1600" dirty="0" smtClean="0">
                <a:solidFill>
                  <a:schemeClr val="tx1"/>
                </a:solidFill>
              </a:rPr>
              <a:t>- 2.5 To au format 3DTiles (6 millions de fichiers)</a:t>
            </a:r>
            <a:endParaRPr 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512130" y="1601216"/>
            <a:ext cx="8276094" cy="3098162"/>
            <a:chOff x="512130" y="1601216"/>
            <a:chExt cx="8276094" cy="3098162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8939" y="1601216"/>
              <a:ext cx="4579285" cy="3098162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130" y="1605110"/>
              <a:ext cx="4488770" cy="3094268"/>
            </a:xfrm>
            <a:prstGeom prst="rect">
              <a:avLst/>
            </a:prstGeom>
          </p:spPr>
        </p:pic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929" y="1605110"/>
            <a:ext cx="5282060" cy="3109566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6438358" y="1577419"/>
            <a:ext cx="1675459" cy="2637533"/>
            <a:chOff x="6438358" y="1577419"/>
            <a:chExt cx="1675459" cy="2637533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143" y="1872181"/>
              <a:ext cx="1425893" cy="732043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6500173" y="1577419"/>
              <a:ext cx="15568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/>
                <a:t>sig.strasbourg.eu</a:t>
              </a:r>
              <a:endParaRPr lang="fr-FR" dirty="0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63142" y="3148803"/>
              <a:ext cx="1425893" cy="1066149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6438358" y="2851255"/>
              <a:ext cx="16754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/>
                <a:t>data.strasbourg.eu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92368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3;g252d30bdf3b_0_1"/>
          <p:cNvSpPr txBox="1">
            <a:spLocks noGrp="1"/>
          </p:cNvSpPr>
          <p:nvPr>
            <p:ph type="title"/>
          </p:nvPr>
        </p:nvSpPr>
        <p:spPr>
          <a:xfrm>
            <a:off x="311700" y="46650"/>
            <a:ext cx="82674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ctr" anchorCtr="0">
            <a:normAutofit/>
          </a:bodyPr>
          <a:lstStyle/>
          <a:p>
            <a:pPr lvl="0" algn="ctr">
              <a:lnSpc>
                <a:spcPct val="115000"/>
              </a:lnSpc>
              <a:spcBef>
                <a:spcPts val="2400"/>
              </a:spcBef>
              <a:buClr>
                <a:schemeClr val="dk1"/>
              </a:buClr>
              <a:buSzPts val="1100"/>
            </a:pPr>
            <a:r>
              <a:rPr lang="fr" sz="1600" b="1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</a:rPr>
              <a:t>Jumeau numérique à Strasbourg, approche globale, </a:t>
            </a:r>
            <a:r>
              <a:rPr lang="fr" sz="1600" b="1" dirty="0">
                <a:solidFill>
                  <a:schemeClr val="tx1"/>
                </a:solidFill>
                <a:highlight>
                  <a:srgbClr val="FFFFFF"/>
                </a:highlight>
              </a:rPr>
              <a:t>défis techniques et usages</a:t>
            </a:r>
            <a:endParaRPr sz="1600" b="1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94" y="4622922"/>
            <a:ext cx="1481163" cy="366764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-154982" y="676675"/>
            <a:ext cx="7997125" cy="4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9600" lvl="1" indent="0">
              <a:buNone/>
            </a:pPr>
            <a:r>
              <a:rPr lang="fr-FR" sz="1600" u="sng" dirty="0" smtClean="0">
                <a:solidFill>
                  <a:schemeClr val="tx1"/>
                </a:solidFill>
              </a:rPr>
              <a:t>Maquette numérique 3D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74" y="1146875"/>
            <a:ext cx="4256381" cy="225037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263" y="2476180"/>
            <a:ext cx="3570617" cy="225330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7478" y="989036"/>
            <a:ext cx="4349672" cy="208996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5752" y="1530481"/>
            <a:ext cx="4341398" cy="20723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5951" y="2516917"/>
            <a:ext cx="4371199" cy="209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3;g252d30bdf3b_0_1"/>
          <p:cNvSpPr txBox="1">
            <a:spLocks noGrp="1"/>
          </p:cNvSpPr>
          <p:nvPr>
            <p:ph type="title"/>
          </p:nvPr>
        </p:nvSpPr>
        <p:spPr>
          <a:xfrm>
            <a:off x="311700" y="46650"/>
            <a:ext cx="82674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ctr" anchorCtr="0">
            <a:normAutofit/>
          </a:bodyPr>
          <a:lstStyle/>
          <a:p>
            <a:pPr lvl="0" algn="ctr">
              <a:lnSpc>
                <a:spcPct val="115000"/>
              </a:lnSpc>
              <a:spcBef>
                <a:spcPts val="2400"/>
              </a:spcBef>
              <a:buClr>
                <a:schemeClr val="dk1"/>
              </a:buClr>
              <a:buSzPts val="1100"/>
            </a:pPr>
            <a:r>
              <a:rPr lang="fr" sz="1600" b="1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</a:rPr>
              <a:t>Jumeau numérique à Strasbourg, approche globale, </a:t>
            </a:r>
            <a:r>
              <a:rPr lang="fr" sz="1600" b="1" dirty="0">
                <a:solidFill>
                  <a:schemeClr val="tx1"/>
                </a:solidFill>
                <a:highlight>
                  <a:srgbClr val="FFFFFF"/>
                </a:highlight>
              </a:rPr>
              <a:t>défis techniques et usages</a:t>
            </a:r>
            <a:endParaRPr sz="1600" b="1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94" y="4622922"/>
            <a:ext cx="1481163" cy="366764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-154982" y="676675"/>
            <a:ext cx="7997125" cy="4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9600" lvl="1" indent="0">
              <a:buNone/>
            </a:pPr>
            <a:r>
              <a:rPr lang="fr-FR" sz="1600" u="sng" dirty="0" smtClean="0">
                <a:solidFill>
                  <a:schemeClr val="tx1"/>
                </a:solidFill>
              </a:rPr>
              <a:t>Maquette numérique 3D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59" y="1167217"/>
            <a:ext cx="4857886" cy="257904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587" y="1432376"/>
            <a:ext cx="5026634" cy="262279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251" y="1709487"/>
            <a:ext cx="5378100" cy="265769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11700" y="1095038"/>
            <a:ext cx="40644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chemeClr val="bg1"/>
                </a:solidFill>
              </a:rPr>
              <a:t>+ </a:t>
            </a:r>
          </a:p>
          <a:p>
            <a:pPr algn="ctr"/>
            <a:r>
              <a:rPr lang="fr-FR" sz="3600" dirty="0" smtClean="0">
                <a:solidFill>
                  <a:schemeClr val="bg1"/>
                </a:solidFill>
              </a:rPr>
              <a:t>Photos aériennes</a:t>
            </a:r>
          </a:p>
          <a:p>
            <a:pPr algn="ctr"/>
            <a:r>
              <a:rPr lang="fr-FR" sz="3600" dirty="0" err="1" smtClean="0">
                <a:solidFill>
                  <a:schemeClr val="bg1"/>
                </a:solidFill>
              </a:rPr>
              <a:t>géoréférencées</a:t>
            </a:r>
            <a:endParaRPr lang="fr-FR" sz="3600" dirty="0">
              <a:solidFill>
                <a:schemeClr val="bg1"/>
              </a:solidFill>
            </a:endParaRPr>
          </a:p>
        </p:txBody>
      </p:sp>
      <p:pic>
        <p:nvPicPr>
          <p:cNvPr id="17" name="Image 16" descr="P:\infraworks\Extension - GS-STOSSKOPF\ima0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89" y="1056955"/>
            <a:ext cx="6350683" cy="35659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9" y="2995945"/>
            <a:ext cx="2877905" cy="161582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-529936" y="3976591"/>
            <a:ext cx="4064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+ SIG2D</a:t>
            </a:r>
          </a:p>
        </p:txBody>
      </p:sp>
    </p:spTree>
    <p:extLst>
      <p:ext uri="{BB962C8B-B14F-4D97-AF65-F5344CB8AC3E}">
        <p14:creationId xmlns:p14="http://schemas.microsoft.com/office/powerpoint/2010/main" val="180354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94" y="4622922"/>
            <a:ext cx="1481163" cy="366764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426189" y="802349"/>
            <a:ext cx="8596668" cy="36301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000" b="1" dirty="0" smtClean="0">
                <a:solidFill>
                  <a:schemeClr val="tx1"/>
                </a:solidFill>
              </a:rPr>
              <a:t>PELE-MELE d’usages</a:t>
            </a:r>
          </a:p>
          <a:p>
            <a:endParaRPr lang="fr-FR" sz="2000" dirty="0">
              <a:solidFill>
                <a:schemeClr val="tx1"/>
              </a:solidFill>
            </a:endParaRPr>
          </a:p>
          <a:p>
            <a:r>
              <a:rPr lang="fr-FR" sz="2000" dirty="0" smtClean="0">
                <a:solidFill>
                  <a:schemeClr val="tx1"/>
                </a:solidFill>
              </a:rPr>
              <a:t>Remplace </a:t>
            </a:r>
            <a:r>
              <a:rPr lang="fr-FR" sz="2000" dirty="0">
                <a:solidFill>
                  <a:schemeClr val="tx1"/>
                </a:solidFill>
              </a:rPr>
              <a:t>avantageusement des levés topo en zone </a:t>
            </a:r>
            <a:r>
              <a:rPr lang="fr-FR" sz="2000" dirty="0" smtClean="0">
                <a:solidFill>
                  <a:schemeClr val="tx1"/>
                </a:solidFill>
              </a:rPr>
              <a:t>naturelle</a:t>
            </a:r>
          </a:p>
          <a:p>
            <a:r>
              <a:rPr lang="fr-FR" sz="2000" dirty="0" err="1" smtClean="0">
                <a:solidFill>
                  <a:schemeClr val="tx1"/>
                </a:solidFill>
              </a:rPr>
              <a:t>Etude</a:t>
            </a:r>
            <a:r>
              <a:rPr lang="fr-FR" sz="2000" dirty="0" smtClean="0">
                <a:solidFill>
                  <a:schemeClr val="tx1"/>
                </a:solidFill>
              </a:rPr>
              <a:t> du potentiel de surélévation des bâtiments</a:t>
            </a:r>
            <a:endParaRPr lang="fr-FR" sz="2000" dirty="0">
              <a:solidFill>
                <a:schemeClr val="tx1"/>
              </a:solidFill>
            </a:endParaRPr>
          </a:p>
          <a:p>
            <a:r>
              <a:rPr lang="fr-FR" sz="2000" dirty="0">
                <a:solidFill>
                  <a:schemeClr val="tx1"/>
                </a:solidFill>
              </a:rPr>
              <a:t>Cadastre solaire</a:t>
            </a:r>
          </a:p>
          <a:p>
            <a:endParaRPr lang="fr-FR" sz="2000" dirty="0">
              <a:solidFill>
                <a:schemeClr val="tx1"/>
              </a:solidFill>
            </a:endParaRPr>
          </a:p>
          <a:p>
            <a:r>
              <a:rPr lang="fr-FR" sz="2000" dirty="0" smtClean="0">
                <a:solidFill>
                  <a:schemeClr val="tx1"/>
                </a:solidFill>
              </a:rPr>
              <a:t>Thèse sur l’atténuation des </a:t>
            </a:r>
            <a:r>
              <a:rPr lang="fr-FR" sz="2000" dirty="0" err="1" smtClean="0">
                <a:solidFill>
                  <a:schemeClr val="tx1"/>
                </a:solidFill>
              </a:rPr>
              <a:t>ilôts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>
                <a:solidFill>
                  <a:schemeClr val="tx1"/>
                </a:solidFill>
              </a:rPr>
              <a:t>de chaleur urbain</a:t>
            </a:r>
          </a:p>
          <a:p>
            <a:r>
              <a:rPr lang="fr-FR" sz="2000" dirty="0" smtClean="0">
                <a:solidFill>
                  <a:schemeClr val="tx1"/>
                </a:solidFill>
              </a:rPr>
              <a:t>Simulation </a:t>
            </a:r>
            <a:r>
              <a:rPr lang="fr-FR" sz="2000" dirty="0">
                <a:solidFill>
                  <a:schemeClr val="tx1"/>
                </a:solidFill>
              </a:rPr>
              <a:t>des ondes électromagnétiques</a:t>
            </a:r>
          </a:p>
          <a:p>
            <a:r>
              <a:rPr lang="fr-FR" sz="2000" dirty="0">
                <a:solidFill>
                  <a:schemeClr val="tx1"/>
                </a:solidFill>
              </a:rPr>
              <a:t>Cartographie du bruit</a:t>
            </a:r>
          </a:p>
          <a:p>
            <a:r>
              <a:rPr lang="fr-FR" sz="2000" dirty="0">
                <a:solidFill>
                  <a:schemeClr val="tx1"/>
                </a:solidFill>
              </a:rPr>
              <a:t>Formation SIS67 </a:t>
            </a:r>
          </a:p>
          <a:p>
            <a:endParaRPr lang="fr-FR" sz="2000" dirty="0">
              <a:solidFill>
                <a:schemeClr val="tx1"/>
              </a:solidFill>
            </a:endParaRPr>
          </a:p>
          <a:p>
            <a:r>
              <a:rPr lang="fr-FR" sz="2000" dirty="0" smtClean="0">
                <a:solidFill>
                  <a:schemeClr val="tx1"/>
                </a:solidFill>
              </a:rPr>
              <a:t>Photographe </a:t>
            </a:r>
            <a:r>
              <a:rPr lang="fr-FR" sz="2000" dirty="0">
                <a:solidFill>
                  <a:schemeClr val="tx1"/>
                </a:solidFill>
              </a:rPr>
              <a:t>: ombres portées</a:t>
            </a:r>
          </a:p>
          <a:p>
            <a:r>
              <a:rPr lang="fr-FR" sz="2000" dirty="0" smtClean="0">
                <a:solidFill>
                  <a:schemeClr val="tx1"/>
                </a:solidFill>
              </a:rPr>
              <a:t>Association </a:t>
            </a:r>
            <a:r>
              <a:rPr lang="fr-FR" sz="2000" dirty="0" err="1" smtClean="0">
                <a:solidFill>
                  <a:schemeClr val="tx1"/>
                </a:solidFill>
              </a:rPr>
              <a:t>Achencraft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>
                <a:solidFill>
                  <a:schemeClr val="tx1"/>
                </a:solidFill>
              </a:rPr>
              <a:t>: Strasbourg en 3D dans </a:t>
            </a:r>
            <a:r>
              <a:rPr lang="fr-FR" sz="2000" dirty="0" err="1">
                <a:solidFill>
                  <a:schemeClr val="tx1"/>
                </a:solidFill>
              </a:rPr>
              <a:t>MineCraft</a:t>
            </a:r>
            <a:endParaRPr lang="fr-FR" sz="2000" dirty="0">
              <a:solidFill>
                <a:schemeClr val="tx1"/>
              </a:solidFill>
            </a:endParaRPr>
          </a:p>
          <a:p>
            <a:endParaRPr lang="fr-FR" sz="2000" dirty="0">
              <a:solidFill>
                <a:schemeClr val="tx1"/>
              </a:solidFill>
            </a:endParaRPr>
          </a:p>
          <a:p>
            <a:r>
              <a:rPr lang="fr-FR" sz="2000" dirty="0">
                <a:solidFill>
                  <a:schemeClr val="tx1"/>
                </a:solidFill>
              </a:rPr>
              <a:t>Ressources appréciées pour l’enseignement et la recherche</a:t>
            </a:r>
          </a:p>
          <a:p>
            <a:r>
              <a:rPr lang="fr-FR" sz="2000" dirty="0">
                <a:solidFill>
                  <a:schemeClr val="tx1"/>
                </a:solidFill>
              </a:rPr>
              <a:t>Hors collectivité : CIGAS, aménageurs, architectes, promoteurs</a:t>
            </a:r>
          </a:p>
          <a:p>
            <a:endParaRPr lang="fr-FR" i="1" dirty="0" smtClean="0">
              <a:solidFill>
                <a:schemeClr val="tx1"/>
              </a:solidFill>
            </a:endParaRPr>
          </a:p>
          <a:p>
            <a:endParaRPr lang="fr-FR" i="1" dirty="0">
              <a:solidFill>
                <a:schemeClr val="tx1"/>
              </a:solidFill>
            </a:endParaRPr>
          </a:p>
        </p:txBody>
      </p:sp>
      <p:sp>
        <p:nvSpPr>
          <p:cNvPr id="7" name="Google Shape;83;g252d30bdf3b_0_1"/>
          <p:cNvSpPr txBox="1">
            <a:spLocks noGrp="1"/>
          </p:cNvSpPr>
          <p:nvPr>
            <p:ph type="title"/>
          </p:nvPr>
        </p:nvSpPr>
        <p:spPr>
          <a:xfrm>
            <a:off x="311700" y="46650"/>
            <a:ext cx="82674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ctr" anchorCtr="0">
            <a:normAutofit/>
          </a:bodyPr>
          <a:lstStyle/>
          <a:p>
            <a:pPr lvl="0" algn="ctr">
              <a:lnSpc>
                <a:spcPct val="115000"/>
              </a:lnSpc>
              <a:spcBef>
                <a:spcPts val="2400"/>
              </a:spcBef>
              <a:buClr>
                <a:schemeClr val="dk1"/>
              </a:buClr>
              <a:buSzPts val="1100"/>
            </a:pPr>
            <a:r>
              <a:rPr lang="fr" sz="1600" b="1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</a:rPr>
              <a:t>Jumeau numérique à Strasbourg, approche globale, défis techniques et </a:t>
            </a:r>
            <a:r>
              <a:rPr lang="fr" sz="1600" b="1" dirty="0">
                <a:solidFill>
                  <a:schemeClr val="tx1"/>
                </a:solidFill>
                <a:highlight>
                  <a:srgbClr val="FFFFFF"/>
                </a:highlight>
              </a:rPr>
              <a:t>usages</a:t>
            </a:r>
            <a:endParaRPr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14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7B3A0D299BE641981A81A3E46C713A" ma:contentTypeVersion="23" ma:contentTypeDescription="Crée un document." ma:contentTypeScope="" ma:versionID="7cf3181dee8b4116370dfce8521c66d9">
  <xsd:schema xmlns:xsd="http://www.w3.org/2001/XMLSchema" xmlns:xs="http://www.w3.org/2001/XMLSchema" xmlns:p="http://schemas.microsoft.com/office/2006/metadata/properties" xmlns:ns2="8428dfc5-ede0-4304-a174-2523b2fa6dbe" xmlns:ns3="a5953646-3dd5-45c4-ba0f-c611806ea6ec" targetNamespace="http://schemas.microsoft.com/office/2006/metadata/properties" ma:root="true" ma:fieldsID="8431b5e5ad9a88c457d44ba2c209d49f" ns2:_="" ns3:_="">
    <xsd:import namespace="8428dfc5-ede0-4304-a174-2523b2fa6dbe"/>
    <xsd:import namespace="a5953646-3dd5-45c4-ba0f-c611806ea6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_Flow_SignoffStatus" minOccurs="0"/>
                <xsd:element ref="ns2:Th_x00e9_matique" minOccurs="0"/>
                <xsd:element ref="ns2:Datedelarticle" minOccurs="0"/>
                <xsd:element ref="ns2:Qui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28dfc5-ede0-4304-a174-2523b2fa6d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c321336-a6bf-418f-9457-b424f02703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4" nillable="true" ma:displayName="État de validation" ma:internalName="_x00c9_tat_x0020_de_x0020_validation">
      <xsd:simpleType>
        <xsd:restriction base="dms:Text"/>
      </xsd:simpleType>
    </xsd:element>
    <xsd:element name="Th_x00e9_matique" ma:index="25" nillable="true" ma:displayName="Thématique" ma:format="Dropdown" ma:indexed="true" ma:internalName="Th_x00e9_matique">
      <xsd:simpleType>
        <xsd:restriction base="dms:Text">
          <xsd:maxLength value="255"/>
        </xsd:restriction>
      </xsd:simpleType>
    </xsd:element>
    <xsd:element name="Datedelarticle" ma:index="26" nillable="true" ma:displayName="Date de l'article" ma:default="[today]" ma:format="DateOnly" ma:internalName="Datedelarticle">
      <xsd:simpleType>
        <xsd:restriction base="dms:DateTime"/>
      </xsd:simpleType>
    </xsd:element>
    <xsd:element name="Qui" ma:index="27" nillable="true" ma:displayName="Qui" ma:format="Dropdown" ma:list="UserInfo" ma:SharePointGroup="0" ma:internalName="Qui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953646-3dd5-45c4-ba0f-c611806ea6e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625138e-aff6-4dfa-931d-7aaf9d10987d}" ma:internalName="TaxCatchAll" ma:showField="CatchAllData" ma:web="a5953646-3dd5-45c4-ba0f-c611806ea6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5953646-3dd5-45c4-ba0f-c611806ea6ec" xsi:nil="true"/>
    <Datedelarticle xmlns="8428dfc5-ede0-4304-a174-2523b2fa6dbe">2023-11-14T14:11:35+00:00</Datedelarticle>
    <Th_x00e9_matique xmlns="8428dfc5-ede0-4304-a174-2523b2fa6dbe" xsi:nil="true"/>
    <_Flow_SignoffStatus xmlns="8428dfc5-ede0-4304-a174-2523b2fa6dbe" xsi:nil="true"/>
    <lcf76f155ced4ddcb4097134ff3c332f xmlns="8428dfc5-ede0-4304-a174-2523b2fa6dbe">
      <Terms xmlns="http://schemas.microsoft.com/office/infopath/2007/PartnerControls"/>
    </lcf76f155ced4ddcb4097134ff3c332f>
    <Qui xmlns="8428dfc5-ede0-4304-a174-2523b2fa6dbe">
      <UserInfo>
        <DisplayName/>
        <AccountId xsi:nil="true"/>
        <AccountType/>
      </UserInfo>
    </Qui>
  </documentManagement>
</p:properties>
</file>

<file path=customXml/itemProps1.xml><?xml version="1.0" encoding="utf-8"?>
<ds:datastoreItem xmlns:ds="http://schemas.openxmlformats.org/officeDocument/2006/customXml" ds:itemID="{07FEF597-9A73-446B-91A2-B4E53D37DBB0}"/>
</file>

<file path=customXml/itemProps2.xml><?xml version="1.0" encoding="utf-8"?>
<ds:datastoreItem xmlns:ds="http://schemas.openxmlformats.org/officeDocument/2006/customXml" ds:itemID="{97970606-019B-4A02-881F-986D49CDA4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1E4352-40F1-4D59-9A76-F15A7F7AEEA4}"/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740</Words>
  <Application>Microsoft Office PowerPoint</Application>
  <PresentationFormat>Affichage à l'écran (16:9)</PresentationFormat>
  <Paragraphs>112</Paragraphs>
  <Slides>11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Roboto</vt:lpstr>
      <vt:lpstr>Verdana</vt:lpstr>
      <vt:lpstr>Wingdings 3</vt:lpstr>
      <vt:lpstr>Simple Light</vt:lpstr>
      <vt:lpstr>Le projet SIG3D à Strasbourg approche globale, défis techniques et usages</vt:lpstr>
      <vt:lpstr>Jumeau numérique à Strasbourg, approche globale, défis techniques et usages</vt:lpstr>
      <vt:lpstr>Jumeau numérique à Strasbourg, approche globale, défis techniques et usages</vt:lpstr>
      <vt:lpstr>Jumeau numérique à Strasbourg, approche globale, défis techniques et usages</vt:lpstr>
      <vt:lpstr>Jumeau numérique à Strasbourg, approche globale, défis techniques et usages</vt:lpstr>
      <vt:lpstr>Jumeau numérique à Strasbourg, approche globale, défis techniques et usages</vt:lpstr>
      <vt:lpstr>Jumeau numérique à Strasbourg, approche globale, défis techniques et usages</vt:lpstr>
      <vt:lpstr>Jumeau numérique à Strasbourg, approche globale, défis techniques et usages</vt:lpstr>
      <vt:lpstr>Jumeau numérique à Strasbourg, approche globale, défis techniques et usages</vt:lpstr>
      <vt:lpstr>Jumeau numérique à Strasbourg, approche globale, défis techniques et usages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Afigeo</dc:creator>
  <cp:lastModifiedBy>SLISSE Philippe</cp:lastModifiedBy>
  <cp:revision>72</cp:revision>
  <cp:lastPrinted>2023-08-21T11:20:31Z</cp:lastPrinted>
  <dcterms:modified xsi:type="dcterms:W3CDTF">2023-10-30T10:24:20Z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0x0101004F7B3A0D299BE641981A81A3E46C713A</vt:lpwstr>
  </property>
</Properties>
</file>