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42" r:id="rId5"/>
  </p:sldMasterIdLst>
  <p:notesMasterIdLst>
    <p:notesMasterId r:id="rId31"/>
  </p:notesMasterIdLst>
  <p:handoutMasterIdLst>
    <p:handoutMasterId r:id="rId32"/>
  </p:handoutMasterIdLst>
  <p:sldIdLst>
    <p:sldId id="258" r:id="rId6"/>
    <p:sldId id="276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60" r:id="rId30"/>
  </p:sldIdLst>
  <p:sldSz cx="12192000" cy="6858000"/>
  <p:notesSz cx="6858000" cy="9144000"/>
  <p:defaultTextStyle>
    <a:defPPr>
      <a:defRPr lang="en-US"/>
    </a:defPPr>
    <a:lvl1pPr marL="0" algn="l" defTabSz="4570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4570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5" algn="l" defTabSz="4570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8" algn="l" defTabSz="4570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0" algn="l" defTabSz="4570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2" algn="l" defTabSz="4570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54" algn="l" defTabSz="4570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48" algn="l" defTabSz="4570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1" algn="l" defTabSz="4570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D9935D9-7943-492A-9103-21EC774AF474}">
          <p14:sldIdLst>
            <p14:sldId id="258"/>
          </p14:sldIdLst>
        </p14:section>
        <p14:section name="Présentation" id="{DCFEF6E2-CEA8-4C1B-9573-CB3D2D4FD30E}">
          <p14:sldIdLst>
            <p14:sldId id="276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260"/>
          </p14:sldIdLst>
        </p14:section>
        <p14:section name="FIN" id="{8B0FC0F4-1AB7-414D-A746-B445E9180BF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Çatçoury Élisabeth" initials="ÇÉ" lastIdx="2" clrIdx="0">
    <p:extLst>
      <p:ext uri="{19B8F6BF-5375-455C-9EA6-DF929625EA0E}">
        <p15:presenceInfo xmlns:p15="http://schemas.microsoft.com/office/powerpoint/2012/main" userId="S-1-5-21-3083037000-2172026215-1886294311-82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0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7ECAE-2F54-4201-B6EA-FF625A9D0780}" type="datetimeFigureOut">
              <a:rPr lang="fr-FR" smtClean="0"/>
              <a:t>30/10/2023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569B9-6F40-4F11-90AE-1044CC0E21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7780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80C91-7352-401C-924B-8000C192E333}" type="datetimeFigureOut">
              <a:rPr lang="fr-FR" smtClean="0"/>
              <a:t>30/10/2023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A603A-C2B4-499E-9B7D-3F71895AB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046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1" algn="l" defTabSz="914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62" algn="l" defTabSz="914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44" algn="l" defTabSz="914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24" algn="l" defTabSz="914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05" algn="l" defTabSz="914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85" algn="l" defTabSz="914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68" algn="l" defTabSz="914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50" algn="l" defTabSz="9141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Bienvenue_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4387850" y="169714"/>
            <a:ext cx="3937000" cy="535531"/>
          </a:xfrm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ndate Medium" pitchFamily="50" charset="0"/>
                <a:ea typeface="Condate Medium" pitchFamily="50" charset="0"/>
              </a:defRPr>
            </a:lvl1pPr>
          </a:lstStyle>
          <a:p>
            <a:pPr lvl="0"/>
            <a:r>
              <a:rPr lang="fr-FR" dirty="0" smtClean="0"/>
              <a:t>bienvenue !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4387850" y="705245"/>
            <a:ext cx="3937000" cy="535531"/>
          </a:xfrm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ndate Medium" pitchFamily="50" charset="0"/>
                <a:ea typeface="Condate Medium" pitchFamily="50" charset="0"/>
              </a:defRPr>
            </a:lvl1pPr>
          </a:lstStyle>
          <a:p>
            <a:pPr lvl="0"/>
            <a:r>
              <a:rPr lang="fr-FR" dirty="0" smtClean="0"/>
              <a:t>degemer mat !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441331"/>
            <a:ext cx="154684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0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diapositive san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2" y="-408465"/>
            <a:ext cx="915564" cy="115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38626"/>
            <a:ext cx="12192000" cy="61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7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441331"/>
            <a:ext cx="154684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095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diapositiv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38626"/>
            <a:ext cx="12192000" cy="61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7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441331"/>
            <a:ext cx="154684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93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résent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0" y="-1094990"/>
            <a:ext cx="2489188" cy="3132000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>
          <a:xfrm>
            <a:off x="3240001" y="1800000"/>
            <a:ext cx="7919836" cy="1655014"/>
          </a:xfrm>
          <a:prstGeom prst="rect">
            <a:avLst/>
          </a:prstGeom>
        </p:spPr>
        <p:txBody>
          <a:bodyPr wrap="square" lIns="72000" tIns="72000" rIns="72000" bIns="360000" anchor="b" anchorCtr="0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dirty="0" smtClean="0"/>
              <a:t>Titre de la présentation</a:t>
            </a:r>
            <a:br>
              <a:rPr lang="fr-FR" dirty="0" smtClean="0"/>
            </a:br>
            <a:r>
              <a:rPr lang="fr-FR" dirty="0" smtClean="0"/>
              <a:t>sur 2 lignes max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body" idx="1" hasCustomPrompt="1"/>
          </p:nvPr>
        </p:nvSpPr>
        <p:spPr>
          <a:xfrm>
            <a:off x="3240000" y="3630021"/>
            <a:ext cx="7919837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marL="0" indent="0" algn="l">
              <a:buNone/>
            </a:pPr>
            <a:r>
              <a:rPr lang="fr-FR" sz="3200" dirty="0" smtClean="0">
                <a:solidFill>
                  <a:schemeClr val="bg1"/>
                </a:solidFill>
              </a:rPr>
              <a:t>Nom de l’instance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240000" y="3420000"/>
            <a:ext cx="8300552" cy="0"/>
          </a:xfrm>
          <a:prstGeom prst="line">
            <a:avLst/>
          </a:pr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0" y="4163206"/>
            <a:ext cx="3490913" cy="424732"/>
          </a:xfrm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27 juillet 2022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441331"/>
            <a:ext cx="154684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9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/>
          <p:cNvCxnSpPr/>
          <p:nvPr userDrawn="1"/>
        </p:nvCxnSpPr>
        <p:spPr>
          <a:xfrm>
            <a:off x="3240000" y="1302711"/>
            <a:ext cx="8617703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3" y="-1095961"/>
            <a:ext cx="2489188" cy="3132000"/>
          </a:xfrm>
          <a:prstGeom prst="rect">
            <a:avLst/>
          </a:prstGeom>
        </p:spPr>
      </p:pic>
      <p:sp>
        <p:nvSpPr>
          <p:cNvPr id="14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346122" y="6238627"/>
            <a:ext cx="11530687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3240000" y="345002"/>
            <a:ext cx="8617702" cy="4985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 smtClean="0"/>
              <a:t>Sommaire de la présentation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>
          <a:xfrm>
            <a:off x="3240088" y="1761823"/>
            <a:ext cx="8616950" cy="4474892"/>
          </a:xfrm>
        </p:spPr>
        <p:txBody>
          <a:bodyPr lIns="0" tIns="0" rIns="0" bIns="0"/>
          <a:lstStyle>
            <a:lvl1pPr marL="514350" indent="-514350">
              <a:buFont typeface="+mj-lt"/>
              <a:buAutoNum type="arabicPeriod"/>
              <a:defRPr>
                <a:latin typeface="DM Sans Medium" pitchFamily="2" charset="0"/>
              </a:defRPr>
            </a:lvl1pPr>
            <a:lvl2pPr marL="914371" indent="-457200">
              <a:buSzPct val="100000"/>
              <a:buFont typeface="DM Sans" pitchFamily="2" charset="0"/>
              <a:buChar char="—"/>
              <a:defRPr b="0">
                <a:latin typeface="DM Sans" pitchFamily="2" charset="0"/>
              </a:defRPr>
            </a:lvl2pPr>
            <a:lvl3pPr marL="1371542" indent="-457200">
              <a:buSzPct val="100000"/>
              <a:buFont typeface="Arial" panose="020B0604020202020204" pitchFamily="34" charset="0"/>
              <a:buChar char="•"/>
              <a:defRPr/>
            </a:lvl3pPr>
            <a:lvl4pPr marL="1657263" indent="-285750">
              <a:buFont typeface="DM Sans" pitchFamily="2" charset="0"/>
              <a:buChar char="–"/>
              <a:defRPr>
                <a:latin typeface="DM Sans" pitchFamily="2" charset="0"/>
              </a:defRPr>
            </a:lvl4pPr>
            <a:lvl5pPr marL="2114433" indent="-285750">
              <a:buFont typeface="Arial" panose="020B0604020202020204" pitchFamily="34" charset="0"/>
              <a:buChar char="•"/>
              <a:defRPr sz="1600">
                <a:latin typeface="DM Sans" pitchFamily="2" charset="0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0"/>
            <a:endParaRPr lang="fr-FR" dirty="0" smtClean="0"/>
          </a:p>
          <a:p>
            <a:pPr lvl="0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390000"/>
            <a:ext cx="1546844" cy="3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2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3219451" y="1800000"/>
            <a:ext cx="8128001" cy="1655014"/>
          </a:xfrm>
          <a:prstGeom prst="rect">
            <a:avLst/>
          </a:prstGeom>
        </p:spPr>
        <p:txBody>
          <a:bodyPr lIns="72000" tIns="72000" rIns="72000" bIns="36000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 smtClean="0"/>
              <a:t>Titre de section</a:t>
            </a:r>
            <a:br>
              <a:rPr lang="fr-FR" dirty="0" smtClean="0"/>
            </a:br>
            <a:r>
              <a:rPr lang="fr-FR" dirty="0" smtClean="0"/>
              <a:t>2 lignes max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body" idx="1" hasCustomPrompt="1"/>
          </p:nvPr>
        </p:nvSpPr>
        <p:spPr>
          <a:xfrm>
            <a:off x="3219450" y="3630020"/>
            <a:ext cx="8300551" cy="1500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sz="3200" dirty="0" smtClean="0"/>
              <a:t>Sous-titre et/ou nom de l’intervenant</a:t>
            </a:r>
            <a:endParaRPr lang="fr-FR" sz="3200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3219448" y="3420000"/>
            <a:ext cx="8300552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3" y="-1095961"/>
            <a:ext cx="2489188" cy="3132000"/>
          </a:xfrm>
          <a:prstGeom prst="rect">
            <a:avLst/>
          </a:prstGeom>
        </p:spPr>
      </p:pic>
      <p:sp>
        <p:nvSpPr>
          <p:cNvPr id="14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346122" y="6238627"/>
            <a:ext cx="1153068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390000"/>
            <a:ext cx="1546844" cy="3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55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diapositive vide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1771649" y="55399"/>
            <a:ext cx="10108177" cy="661308"/>
          </a:xfrm>
          <a:prstGeom prst="rect">
            <a:avLst/>
          </a:prstGeom>
        </p:spPr>
        <p:txBody>
          <a:bodyPr wrap="square" lIns="0" tIns="108000" rIns="108000" bIns="108000" anchor="b" anchorCtr="0">
            <a:spAutoFit/>
          </a:bodyPr>
          <a:lstStyle>
            <a:lvl1pPr>
              <a:defRPr sz="3200"/>
            </a:lvl1pPr>
          </a:lstStyle>
          <a:p>
            <a:pPr algn="l"/>
            <a:r>
              <a:rPr lang="fr-FR" dirty="0" smtClean="0"/>
              <a:t>Titre de la diapositive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1524000" y="714928"/>
            <a:ext cx="1035582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2" y="-408465"/>
            <a:ext cx="915564" cy="1152000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46122" y="6238627"/>
            <a:ext cx="1153068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390000"/>
            <a:ext cx="1546844" cy="3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687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e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2" y="-408465"/>
            <a:ext cx="915564" cy="1152000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46122" y="6238627"/>
            <a:ext cx="1153068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graphique 2"/>
          <p:cNvSpPr>
            <a:spLocks noGrp="1"/>
          </p:cNvSpPr>
          <p:nvPr>
            <p:ph type="chart" sz="quarter" idx="11"/>
          </p:nvPr>
        </p:nvSpPr>
        <p:spPr>
          <a:xfrm>
            <a:off x="6115050" y="728663"/>
            <a:ext cx="5761759" cy="5508186"/>
          </a:xfrm>
        </p:spPr>
        <p:txBody>
          <a:bodyPr lIns="360000" tIns="360000" rIns="0" bIns="360000"/>
          <a:lstStyle/>
          <a:p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71649" y="55399"/>
            <a:ext cx="10108177" cy="661308"/>
          </a:xfrm>
          <a:prstGeom prst="rect">
            <a:avLst/>
          </a:prstGeom>
        </p:spPr>
        <p:txBody>
          <a:bodyPr wrap="square" lIns="0" tIns="108000" rIns="108000" bIns="108000" anchor="b" anchorCtr="0">
            <a:spAutoFit/>
          </a:bodyPr>
          <a:lstStyle>
            <a:lvl1pPr>
              <a:defRPr sz="3200"/>
            </a:lvl1pPr>
          </a:lstStyle>
          <a:p>
            <a:pPr algn="l"/>
            <a:r>
              <a:rPr lang="fr-FR" dirty="0" smtClean="0"/>
              <a:t>Titre de la diapositive</a:t>
            </a:r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1524000" y="714928"/>
            <a:ext cx="1035582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346075" y="728663"/>
            <a:ext cx="5749925" cy="5496230"/>
          </a:xfrm>
        </p:spPr>
        <p:txBody>
          <a:bodyPr lIns="0" tIns="360000" rIns="360000" bIns="360000">
            <a:noAutofit/>
          </a:bodyPr>
          <a:lstStyle>
            <a:lvl1pPr algn="l">
              <a:defRPr sz="2600" b="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 smtClean="0"/>
              <a:t>Entrez votre texte synthétique de présentation …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390000"/>
            <a:ext cx="1546844" cy="3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911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 texte et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2" y="-408465"/>
            <a:ext cx="915564" cy="1152000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346122" y="6238627"/>
            <a:ext cx="1153068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346075" y="728663"/>
            <a:ext cx="5749925" cy="5496230"/>
          </a:xfrm>
        </p:spPr>
        <p:txBody>
          <a:bodyPr lIns="0" tIns="360000" rIns="360000" bIns="360000">
            <a:noAutofit/>
          </a:bodyPr>
          <a:lstStyle>
            <a:lvl1pPr algn="l">
              <a:defRPr sz="2600" b="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 smtClean="0"/>
              <a:t>Entrez votre texte synthétique de présentation …</a:t>
            </a:r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726885"/>
            <a:ext cx="5753100" cy="5498008"/>
          </a:xfrm>
        </p:spPr>
        <p:txBody>
          <a:bodyPr lIns="360000" tIns="360000" rIns="0" bIns="36000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+mj-lt"/>
                <a:ea typeface="Condate_V2 Medium" panose="00000600000000000000" pitchFamily="50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 smtClean="0"/>
              <a:t>chiffres et/ou mots clés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71649" y="55399"/>
            <a:ext cx="10108177" cy="661308"/>
          </a:xfrm>
          <a:prstGeom prst="rect">
            <a:avLst/>
          </a:prstGeom>
        </p:spPr>
        <p:txBody>
          <a:bodyPr wrap="square" lIns="0" tIns="108000" rIns="108000" bIns="108000" anchor="b" anchorCtr="0">
            <a:spAutoFit/>
          </a:bodyPr>
          <a:lstStyle>
            <a:lvl1pPr>
              <a:defRPr sz="3200"/>
            </a:lvl1pPr>
          </a:lstStyle>
          <a:p>
            <a:pPr algn="l"/>
            <a:r>
              <a:rPr lang="fr-FR" dirty="0" smtClean="0"/>
              <a:t>Titre de la diapositive</a:t>
            </a:r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1524000" y="714928"/>
            <a:ext cx="1035582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390000"/>
            <a:ext cx="1546844" cy="3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255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diapositive sans titr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2" y="-408465"/>
            <a:ext cx="915564" cy="1152000"/>
          </a:xfrm>
          <a:prstGeom prst="rect">
            <a:avLst/>
          </a:prstGeom>
        </p:spPr>
      </p:pic>
      <p:sp>
        <p:nvSpPr>
          <p:cNvPr id="1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346122" y="6238627"/>
            <a:ext cx="1153068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390000"/>
            <a:ext cx="1546844" cy="3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23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diapositive v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46122" y="6238627"/>
            <a:ext cx="1153068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390000"/>
            <a:ext cx="1546844" cy="3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91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_Bienvenue_No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4387850" y="169714"/>
            <a:ext cx="3937000" cy="535531"/>
          </a:xfrm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+mj-lt"/>
                <a:ea typeface="Condate_V2 Medium" panose="00000600000000000000" pitchFamily="50" charset="0"/>
              </a:defRPr>
            </a:lvl1pPr>
          </a:lstStyle>
          <a:p>
            <a:pPr lvl="0"/>
            <a:r>
              <a:rPr lang="fr-FR" dirty="0" smtClean="0"/>
              <a:t>bienvenue !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4387850" y="705245"/>
            <a:ext cx="3937000" cy="535531"/>
          </a:xfrm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+mj-lt"/>
                <a:ea typeface="Condate_V2 Medium" panose="00000600000000000000" pitchFamily="50" charset="0"/>
              </a:defRPr>
            </a:lvl1pPr>
          </a:lstStyle>
          <a:p>
            <a:pPr lvl="0"/>
            <a:r>
              <a:rPr lang="fr-FR" dirty="0" smtClean="0"/>
              <a:t>degemer mat !</a:t>
            </a:r>
          </a:p>
        </p:txBody>
      </p:sp>
    </p:spTree>
    <p:extLst>
      <p:ext uri="{BB962C8B-B14F-4D97-AF65-F5344CB8AC3E}">
        <p14:creationId xmlns:p14="http://schemas.microsoft.com/office/powerpoint/2010/main" val="264917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RCI_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4387850" y="206377"/>
            <a:ext cx="3937000" cy="535531"/>
          </a:xfrm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+mj-lt"/>
                <a:ea typeface="Condate_V2 Medium" panose="00000600000000000000" pitchFamily="50" charset="0"/>
              </a:defRPr>
            </a:lvl1pPr>
          </a:lstStyle>
          <a:p>
            <a:pPr lvl="0"/>
            <a:r>
              <a:rPr lang="fr-FR" dirty="0" smtClean="0"/>
              <a:t>merci !</a:t>
            </a:r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4387850" y="741908"/>
            <a:ext cx="3937000" cy="535531"/>
          </a:xfrm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+mj-lt"/>
                <a:ea typeface="Condate_V2 Medium" panose="00000600000000000000" pitchFamily="50" charset="0"/>
              </a:defRPr>
            </a:lvl1pPr>
          </a:lstStyle>
          <a:p>
            <a:pPr lvl="0"/>
            <a:r>
              <a:rPr lang="fr-FR" dirty="0" smtClean="0"/>
              <a:t>trugarez !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441331"/>
            <a:ext cx="154684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67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RCI_no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4387850" y="206377"/>
            <a:ext cx="3937000" cy="535531"/>
          </a:xfrm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+mj-lt"/>
                <a:ea typeface="Condate_V2 Medium" panose="00000600000000000000" pitchFamily="50" charset="0"/>
              </a:defRPr>
            </a:lvl1pPr>
          </a:lstStyle>
          <a:p>
            <a:pPr lvl="0"/>
            <a:r>
              <a:rPr lang="fr-FR" dirty="0" smtClean="0"/>
              <a:t>merci !</a:t>
            </a:r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4387850" y="741908"/>
            <a:ext cx="3937000" cy="535531"/>
          </a:xfrm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+mj-lt"/>
                <a:ea typeface="Condate_V2 Medium" panose="00000600000000000000" pitchFamily="50" charset="0"/>
              </a:defRPr>
            </a:lvl1pPr>
          </a:lstStyle>
          <a:p>
            <a:pPr lvl="0"/>
            <a:r>
              <a:rPr lang="fr-FR" dirty="0" smtClean="0"/>
              <a:t>trugarez !</a:t>
            </a:r>
          </a:p>
        </p:txBody>
      </p:sp>
    </p:spTree>
    <p:extLst>
      <p:ext uri="{BB962C8B-B14F-4D97-AF65-F5344CB8AC3E}">
        <p14:creationId xmlns:p14="http://schemas.microsoft.com/office/powerpoint/2010/main" val="411241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résent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0" y="-1094990"/>
            <a:ext cx="2489188" cy="3132000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>
          <a:xfrm>
            <a:off x="3240000" y="1800000"/>
            <a:ext cx="8637769" cy="1655014"/>
          </a:xfrm>
          <a:prstGeom prst="rect">
            <a:avLst/>
          </a:prstGeom>
        </p:spPr>
        <p:txBody>
          <a:bodyPr wrap="square" lIns="72000" tIns="72000" rIns="72000" bIns="360000" anchor="b" anchorCtr="0">
            <a:spAutoFit/>
          </a:bodyPr>
          <a:lstStyle>
            <a:lvl1pPr>
              <a:defRPr sz="4200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dirty="0" smtClean="0"/>
              <a:t>Titre de la présentation</a:t>
            </a:r>
            <a:br>
              <a:rPr lang="fr-FR" dirty="0" smtClean="0"/>
            </a:br>
            <a:r>
              <a:rPr lang="fr-FR" dirty="0" smtClean="0"/>
              <a:t>sur 2 lignes max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body" idx="1" hasCustomPrompt="1"/>
          </p:nvPr>
        </p:nvSpPr>
        <p:spPr>
          <a:xfrm>
            <a:off x="3240000" y="3630021"/>
            <a:ext cx="8300551" cy="5355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marL="0" indent="0" algn="l">
              <a:buNone/>
            </a:pPr>
            <a:r>
              <a:rPr lang="fr-FR" sz="3200" dirty="0" smtClean="0">
                <a:solidFill>
                  <a:schemeClr val="bg1"/>
                </a:solidFill>
              </a:rPr>
              <a:t>Nom de l’instance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2787157" y="3455014"/>
            <a:ext cx="8300552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0" y="4163206"/>
            <a:ext cx="3490913" cy="424732"/>
          </a:xfrm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27 juillet 2022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441331"/>
            <a:ext cx="154684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8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SOMMAIRE fond 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/>
          <p:cNvCxnSpPr/>
          <p:nvPr userDrawn="1"/>
        </p:nvCxnSpPr>
        <p:spPr>
          <a:xfrm>
            <a:off x="3240000" y="1302711"/>
            <a:ext cx="8617703" cy="0"/>
          </a:xfrm>
          <a:prstGeom prst="line">
            <a:avLst/>
          </a:pr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3" y="-1095961"/>
            <a:ext cx="2489188" cy="3132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38626"/>
            <a:ext cx="12192000" cy="61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7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239997" y="1"/>
            <a:ext cx="8617041" cy="1300799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3239997" y="1259620"/>
            <a:ext cx="8617703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7"/>
          <p:cNvSpPr>
            <a:spLocks noGrp="1"/>
          </p:cNvSpPr>
          <p:nvPr>
            <p:ph type="body" sz="quarter" idx="11"/>
          </p:nvPr>
        </p:nvSpPr>
        <p:spPr>
          <a:xfrm>
            <a:off x="3240088" y="1300800"/>
            <a:ext cx="8616950" cy="4935915"/>
          </a:xfrm>
        </p:spPr>
        <p:txBody>
          <a:bodyPr tIns="360000" bIns="360000"/>
          <a:lstStyle>
            <a:lvl1pPr marL="514350" indent="-514350">
              <a:buFont typeface="+mj-lt"/>
              <a:buAutoNum type="arabicPeriod"/>
              <a:defRPr>
                <a:latin typeface="DM Sans Medium" pitchFamily="2" charset="0"/>
              </a:defRPr>
            </a:lvl1pPr>
            <a:lvl2pPr marL="914371" indent="-457200">
              <a:buSzPct val="100000"/>
              <a:buFont typeface="DM Sans" pitchFamily="2" charset="0"/>
              <a:buChar char="—"/>
              <a:defRPr b="0">
                <a:latin typeface="DM Sans" pitchFamily="2" charset="0"/>
              </a:defRPr>
            </a:lvl2pPr>
            <a:lvl3pPr marL="1371542" indent="-457200">
              <a:buSzPct val="100000"/>
              <a:buFont typeface="Arial" panose="020B0604020202020204" pitchFamily="34" charset="0"/>
              <a:buChar char="•"/>
              <a:defRPr/>
            </a:lvl3pPr>
            <a:lvl4pPr marL="1657263" indent="-285750">
              <a:buFont typeface="DM Sans" pitchFamily="2" charset="0"/>
              <a:buChar char="–"/>
              <a:defRPr>
                <a:latin typeface="DM Sans" pitchFamily="2" charset="0"/>
              </a:defRPr>
            </a:lvl4pPr>
            <a:lvl5pPr marL="2114433" indent="-285750">
              <a:buFont typeface="Arial" panose="020B0604020202020204" pitchFamily="34" charset="0"/>
              <a:buChar char="•"/>
              <a:defRPr sz="1600">
                <a:latin typeface="DM Sans" pitchFamily="2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441331"/>
            <a:ext cx="154684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0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3219451" y="1800000"/>
            <a:ext cx="8128001" cy="1655014"/>
          </a:xfrm>
          <a:prstGeom prst="rect">
            <a:avLst/>
          </a:prstGeom>
        </p:spPr>
        <p:txBody>
          <a:bodyPr lIns="72000" tIns="72000" rIns="72000" bIns="360000" anchor="b" anchorCtr="0">
            <a:spAutoFit/>
          </a:bodyPr>
          <a:lstStyle>
            <a:lvl1pPr>
              <a:defRPr/>
            </a:lvl1pPr>
          </a:lstStyle>
          <a:p>
            <a:pPr algn="l"/>
            <a:r>
              <a:rPr lang="fr-FR" dirty="0" smtClean="0"/>
              <a:t>Titre de section</a:t>
            </a:r>
            <a:br>
              <a:rPr lang="fr-FR" dirty="0" smtClean="0"/>
            </a:br>
            <a:r>
              <a:rPr lang="fr-FR" dirty="0" smtClean="0"/>
              <a:t>2 lignes max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body" idx="1" hasCustomPrompt="1"/>
          </p:nvPr>
        </p:nvSpPr>
        <p:spPr>
          <a:xfrm>
            <a:off x="3219450" y="3630020"/>
            <a:ext cx="8300551" cy="1500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aseline="0"/>
            </a:lvl1pPr>
          </a:lstStyle>
          <a:p>
            <a:pPr algn="l"/>
            <a:r>
              <a:rPr lang="fr-FR" sz="3200" dirty="0" smtClean="0"/>
              <a:t>Sous-titre et/ou nom de l’intervenant</a:t>
            </a:r>
            <a:endParaRPr lang="fr-FR" sz="3200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3219448" y="3420000"/>
            <a:ext cx="8300552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3" y="-1095961"/>
            <a:ext cx="2489188" cy="3132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6238626"/>
            <a:ext cx="12192000" cy="61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7"/>
          </a:p>
        </p:txBody>
      </p:sp>
      <p:sp>
        <p:nvSpPr>
          <p:cNvPr id="18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441331"/>
            <a:ext cx="154684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1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diapositive txt+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2" y="-408465"/>
            <a:ext cx="915564" cy="115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38626"/>
            <a:ext cx="12192000" cy="61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7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1"/>
          </p:nvPr>
        </p:nvSpPr>
        <p:spPr>
          <a:xfrm>
            <a:off x="6115050" y="728663"/>
            <a:ext cx="5761759" cy="5508186"/>
          </a:xfrm>
        </p:spPr>
        <p:txBody>
          <a:bodyPr lIns="360000" tIns="360000" rIns="0" bIns="360000"/>
          <a:lstStyle/>
          <a:p>
            <a:r>
              <a:rPr lang="fr-FR" smtClean="0"/>
              <a:t>Cliquez sur l'icône pour ajouter un graphique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1524001" y="55399"/>
            <a:ext cx="10355826" cy="661308"/>
          </a:xfrm>
          <a:prstGeom prst="rect">
            <a:avLst/>
          </a:prstGeom>
        </p:spPr>
        <p:txBody>
          <a:bodyPr wrap="square" lIns="0" tIns="108000" rIns="108000" bIns="108000" anchor="b" anchorCtr="0">
            <a:spAutoFit/>
          </a:bodyPr>
          <a:lstStyle>
            <a:lvl1pPr>
              <a:defRPr sz="3200"/>
            </a:lvl1pPr>
          </a:lstStyle>
          <a:p>
            <a:pPr algn="l"/>
            <a:r>
              <a:rPr lang="fr-FR" dirty="0" smtClean="0"/>
              <a:t>Titre de la diapositive</a:t>
            </a:r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1524000" y="714928"/>
            <a:ext cx="1035582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346075" y="728663"/>
            <a:ext cx="5749925" cy="5496230"/>
          </a:xfrm>
        </p:spPr>
        <p:txBody>
          <a:bodyPr lIns="0" tIns="360000" rIns="360000" bIns="360000">
            <a:noAutofit/>
          </a:bodyPr>
          <a:lstStyle>
            <a:lvl1pPr algn="l">
              <a:defRPr sz="2600" b="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 smtClean="0"/>
              <a:t>Entrez votre texte synthétique de présentation …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441331"/>
            <a:ext cx="154684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38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diapositive txt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2" y="-408465"/>
            <a:ext cx="915564" cy="115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238626"/>
            <a:ext cx="12192000" cy="61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7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6122" y="6388057"/>
            <a:ext cx="8922364" cy="313932"/>
          </a:xfrm>
        </p:spPr>
        <p:txBody>
          <a:bodyPr wrap="square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Nom de l’instance • </a:t>
            </a:r>
            <a:fld id="{8DCB8214-035E-4B69-B3D9-8A24892FD3DF}" type="datetime4">
              <a:rPr lang="fr-FR" smtClean="0"/>
              <a:t>27 juillet 2022</a:t>
            </a:fld>
            <a:r>
              <a:rPr lang="fr-FR" dirty="0" smtClean="0"/>
              <a:t> •  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1524001" y="55399"/>
            <a:ext cx="10355826" cy="661308"/>
          </a:xfrm>
          <a:prstGeom prst="rect">
            <a:avLst/>
          </a:prstGeom>
        </p:spPr>
        <p:txBody>
          <a:bodyPr wrap="square" lIns="0" tIns="108000" rIns="108000" bIns="108000" anchor="b" anchorCtr="0">
            <a:spAutoFit/>
          </a:bodyPr>
          <a:lstStyle>
            <a:lvl1pPr>
              <a:defRPr sz="3200"/>
            </a:lvl1pPr>
          </a:lstStyle>
          <a:p>
            <a:pPr algn="l"/>
            <a:r>
              <a:rPr lang="fr-FR" dirty="0" smtClean="0"/>
              <a:t>Titre de la diapositive</a:t>
            </a:r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1524000" y="714928"/>
            <a:ext cx="1035582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346075" y="728663"/>
            <a:ext cx="5749925" cy="5496230"/>
          </a:xfrm>
        </p:spPr>
        <p:txBody>
          <a:bodyPr lIns="0" tIns="360000" rIns="360000" bIns="360000">
            <a:noAutofit/>
          </a:bodyPr>
          <a:lstStyle>
            <a:lvl1pPr algn="l">
              <a:defRPr sz="2600" b="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 smtClean="0"/>
              <a:t>Entrez votre texte synthétique de présentation …</a:t>
            </a:r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726885"/>
            <a:ext cx="5753100" cy="5498008"/>
          </a:xfrm>
        </p:spPr>
        <p:txBody>
          <a:bodyPr lIns="360000" tIns="360000" rIns="0" bIns="36000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  <a:latin typeface="+mj-lt"/>
                <a:ea typeface="Condate_V2 Medium" panose="00000600000000000000" pitchFamily="50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 smtClean="0"/>
              <a:t>chiffres et/ou mots clés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00" y="6441331"/>
            <a:ext cx="154684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064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 – niveau 1</a:t>
            </a:r>
          </a:p>
          <a:p>
            <a:pPr lvl="1"/>
            <a:r>
              <a:rPr lang="fr-FR" dirty="0" smtClean="0"/>
              <a:t> intertitre texte niveau 2</a:t>
            </a:r>
          </a:p>
          <a:p>
            <a:pPr lvl="2"/>
            <a:r>
              <a:rPr lang="fr-FR" dirty="0" smtClean="0"/>
              <a:t>Liste texte niveau 3</a:t>
            </a:r>
          </a:p>
          <a:p>
            <a:pPr lvl="3"/>
            <a:r>
              <a:rPr lang="fr-FR" dirty="0" smtClean="0"/>
              <a:t>Liste niveau 4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EAB65-D0AC-4D15-8C18-8E623FF17B47}" type="datetimeFigureOut">
              <a:rPr lang="fr-FR" smtClean="0"/>
              <a:t>30/10/2023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8111B-6A91-489F-A7AC-E32B0E90F6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73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41" r:id="rId2"/>
    <p:sldLayoutId id="2147483711" r:id="rId3"/>
    <p:sldLayoutId id="2147483740" r:id="rId4"/>
    <p:sldLayoutId id="2147483696" r:id="rId5"/>
    <p:sldLayoutId id="2147483736" r:id="rId6"/>
    <p:sldLayoutId id="2147483687" r:id="rId7"/>
    <p:sldLayoutId id="2147483732" r:id="rId8"/>
    <p:sldLayoutId id="2147483759" r:id="rId9"/>
    <p:sldLayoutId id="2147483734" r:id="rId10"/>
    <p:sldLayoutId id="2147483735" r:id="rId11"/>
  </p:sldLayoutIdLst>
  <p:timing>
    <p:tnLst>
      <p:par>
        <p:cTn id="1" dur="indefinite" restart="never" nodeType="tmRoot"/>
      </p:par>
    </p:tnLst>
  </p:timing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DM Sans" pitchFamily="2" charset="0"/>
          <a:ea typeface="+mn-ea"/>
          <a:cs typeface="+mn-cs"/>
        </a:defRPr>
      </a:lvl1pPr>
      <a:lvl2pPr marL="685756" indent="-228585" algn="l" defTabSz="914341" rtl="0" eaLnBrk="1" latinLnBrk="0" hangingPunct="1">
        <a:lnSpc>
          <a:spcPct val="90000"/>
        </a:lnSpc>
        <a:spcBef>
          <a:spcPts val="500"/>
        </a:spcBef>
        <a:buFont typeface="DM Sans Medium" pitchFamily="2" charset="0"/>
        <a:buChar char="—"/>
        <a:defRPr sz="2400" b="1" kern="1200" baseline="0">
          <a:solidFill>
            <a:schemeClr val="tx1"/>
          </a:solidFill>
          <a:latin typeface="DM Sans" pitchFamily="2" charset="0"/>
          <a:ea typeface="+mn-ea"/>
          <a:cs typeface="+mn-cs"/>
        </a:defRPr>
      </a:lvl2pPr>
      <a:lvl3pPr marL="1142927" indent="-228585" algn="l" defTabSz="914341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 – niveau 1</a:t>
            </a:r>
          </a:p>
          <a:p>
            <a:pPr lvl="1"/>
            <a:r>
              <a:rPr lang="fr-FR" dirty="0" smtClean="0"/>
              <a:t> intertitre texte niveau 2</a:t>
            </a:r>
          </a:p>
          <a:p>
            <a:pPr lvl="2"/>
            <a:r>
              <a:rPr lang="fr-FR" dirty="0" smtClean="0"/>
              <a:t>Liste texte niveau 3</a:t>
            </a:r>
          </a:p>
          <a:p>
            <a:pPr lvl="3"/>
            <a:r>
              <a:rPr lang="fr-FR" dirty="0" smtClean="0"/>
              <a:t>Liste niveau 4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EAB65-D0AC-4D15-8C18-8E623FF17B47}" type="datetimeFigureOut">
              <a:rPr lang="fr-FR" smtClean="0"/>
              <a:t>30/10/2023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8111B-6A91-489F-A7AC-E32B0E90F6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45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0" r:id="rId3"/>
    <p:sldLayoutId id="2147483752" r:id="rId4"/>
    <p:sldLayoutId id="2147483757" r:id="rId5"/>
    <p:sldLayoutId id="2147483758" r:id="rId6"/>
    <p:sldLayoutId id="2147483754" r:id="rId7"/>
    <p:sldLayoutId id="2147483756" r:id="rId8"/>
  </p:sldLayoutIdLst>
  <p:timing>
    <p:tnLst>
      <p:par>
        <p:cTn id="1" dur="indefinite" restart="never" nodeType="tmRoot"/>
      </p:par>
    </p:tnLst>
  </p:timing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DM Sans" pitchFamily="2" charset="0"/>
          <a:ea typeface="+mn-ea"/>
          <a:cs typeface="+mn-cs"/>
        </a:defRPr>
      </a:lvl1pPr>
      <a:lvl2pPr marL="685756" indent="-228585" algn="l" defTabSz="914341" rtl="0" eaLnBrk="1" latinLnBrk="0" hangingPunct="1">
        <a:lnSpc>
          <a:spcPct val="90000"/>
        </a:lnSpc>
        <a:spcBef>
          <a:spcPts val="500"/>
        </a:spcBef>
        <a:buFont typeface="DM Sans Medium" pitchFamily="2" charset="0"/>
        <a:buChar char="—"/>
        <a:defRPr sz="2400" b="1" kern="1200" baseline="0">
          <a:solidFill>
            <a:schemeClr val="tx1"/>
          </a:solidFill>
          <a:latin typeface="DM Sans" pitchFamily="2" charset="0"/>
          <a:ea typeface="+mn-ea"/>
          <a:cs typeface="+mn-cs"/>
        </a:defRPr>
      </a:lvl2pPr>
      <a:lvl3pPr marL="1142927" indent="-228585" algn="l" defTabSz="914341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7481" y="2111095"/>
            <a:ext cx="10023154" cy="1544214"/>
          </a:xfrm>
        </p:spPr>
        <p:txBody>
          <a:bodyPr/>
          <a:lstStyle/>
          <a:p>
            <a:r>
              <a:rPr lang="fr-FR" sz="4000" dirty="0"/>
              <a:t>Vers un jumeau numérique </a:t>
            </a: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dirty="0" smtClean="0"/>
              <a:t>et </a:t>
            </a:r>
            <a:r>
              <a:rPr lang="fr-FR" sz="4000" dirty="0"/>
              <a:t>sa plateforme </a:t>
            </a:r>
            <a:r>
              <a:rPr lang="fr-FR" sz="4000" dirty="0" smtClean="0"/>
              <a:t>de coopération</a:t>
            </a:r>
            <a:endParaRPr lang="fr-FR" sz="4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717481" y="3625181"/>
            <a:ext cx="8300551" cy="485774"/>
          </a:xfrm>
        </p:spPr>
        <p:txBody>
          <a:bodyPr/>
          <a:lstStyle/>
          <a:p>
            <a:r>
              <a:rPr lang="fr-FR" dirty="0" smtClean="0"/>
              <a:t>Rennes Métropole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2717481" y="4110955"/>
            <a:ext cx="3490913" cy="429541"/>
          </a:xfrm>
        </p:spPr>
        <p:txBody>
          <a:bodyPr/>
          <a:lstStyle/>
          <a:p>
            <a:r>
              <a:rPr lang="fr-FR" dirty="0" smtClean="0"/>
              <a:t>06/11/2023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0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773364"/>
            <a:ext cx="8715830" cy="392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8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196" y="1778160"/>
            <a:ext cx="8880642" cy="39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786743"/>
            <a:ext cx="8727403" cy="38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8" y="1865779"/>
            <a:ext cx="8699548" cy="377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801408"/>
            <a:ext cx="8794630" cy="393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5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803186"/>
            <a:ext cx="8747124" cy="38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704757"/>
            <a:ext cx="8701200" cy="38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7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738424"/>
            <a:ext cx="7758486" cy="40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709436"/>
            <a:ext cx="8764243" cy="364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8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784409"/>
            <a:ext cx="8617041" cy="368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23 années de 3D à Rennes </a:t>
            </a:r>
            <a:endParaRPr lang="fr-FR" sz="3200" dirty="0"/>
          </a:p>
        </p:txBody>
      </p:sp>
      <p:sp>
        <p:nvSpPr>
          <p:cNvPr id="84" name="Forme libre 9"/>
          <p:cNvSpPr>
            <a:spLocks noChangeArrowheads="1"/>
          </p:cNvSpPr>
          <p:nvPr/>
        </p:nvSpPr>
        <p:spPr bwMode="auto">
          <a:xfrm>
            <a:off x="5909140" y="2779803"/>
            <a:ext cx="2890672" cy="26610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b="1" dirty="0">
                <a:solidFill>
                  <a:schemeClr val="accent5"/>
                </a:solidFill>
                <a:latin typeface="+mn-lt"/>
              </a:rPr>
              <a:t>Développement économique, attractivité </a:t>
            </a:r>
            <a:r>
              <a:rPr lang="fr-FR" altLang="fr-FR" sz="1000" dirty="0">
                <a:latin typeface="+mn-lt"/>
              </a:rPr>
              <a:t>Salon</a:t>
            </a:r>
            <a:r>
              <a:rPr lang="fr-FR" altLang="fr-FR" sz="1000" dirty="0">
                <a:latin typeface="+mn-lt"/>
                <a:ea typeface="riadPro-It"/>
                <a:cs typeface="riadPro-It"/>
              </a:rPr>
              <a:t> </a:t>
            </a:r>
            <a:r>
              <a:rPr lang="fr-FR" altLang="fr-FR" sz="1000" dirty="0">
                <a:latin typeface="+mn-lt"/>
              </a:rPr>
              <a:t>de</a:t>
            </a:r>
            <a:r>
              <a:rPr lang="fr-FR" altLang="fr-FR" sz="1000" dirty="0">
                <a:latin typeface="+mn-lt"/>
                <a:ea typeface="riadPro-It"/>
                <a:cs typeface="riadPro-It"/>
              </a:rPr>
              <a:t> </a:t>
            </a:r>
            <a:r>
              <a:rPr lang="fr-FR" altLang="fr-FR" sz="1000" dirty="0">
                <a:latin typeface="+mn-lt"/>
              </a:rPr>
              <a:t>l’Habitat, salons immobiliers, …..</a:t>
            </a:r>
          </a:p>
        </p:txBody>
      </p:sp>
      <p:sp>
        <p:nvSpPr>
          <p:cNvPr id="85" name="Rectangle 8"/>
          <p:cNvSpPr>
            <a:spLocks noChangeArrowheads="1"/>
          </p:cNvSpPr>
          <p:nvPr/>
        </p:nvSpPr>
        <p:spPr bwMode="auto">
          <a:xfrm>
            <a:off x="3079063" y="2733073"/>
            <a:ext cx="2652353" cy="5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/>
          <a:lstStyle>
            <a:lvl1pPr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200" b="1" dirty="0">
                <a:solidFill>
                  <a:schemeClr val="accent5"/>
                </a:solidFill>
                <a:latin typeface="+mn-lt"/>
              </a:rPr>
              <a:t>Communication territoriale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000" dirty="0">
                <a:latin typeface="+mn-lt"/>
              </a:rPr>
              <a:t>Cité-Forum, Cité-Visions, Rennes 2030, …</a:t>
            </a:r>
          </a:p>
        </p:txBody>
      </p:sp>
      <p:pic>
        <p:nvPicPr>
          <p:cNvPr id="86" name="Picture 2" descr="L:\DGPDD\Dir-Strat\SIG\Usages\EX-G\3D\2012_SalonHabitat_CongrèsHLM\Photos\photo 1 Rennes Métropol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8575" y="1427098"/>
            <a:ext cx="2291803" cy="13633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944" y="2481549"/>
            <a:ext cx="1824931" cy="125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" name="Rectangle 8"/>
          <p:cNvSpPr>
            <a:spLocks noChangeArrowheads="1"/>
          </p:cNvSpPr>
          <p:nvPr/>
        </p:nvSpPr>
        <p:spPr bwMode="auto">
          <a:xfrm>
            <a:off x="601906" y="3673017"/>
            <a:ext cx="2464553" cy="55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/>
          <a:lstStyle/>
          <a:p>
            <a:pPr algn="ctr"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</a:pPr>
            <a:r>
              <a:rPr lang="fr-FR" altLang="fr-FR" sz="1200" b="1" dirty="0">
                <a:solidFill>
                  <a:schemeClr val="accent5"/>
                </a:solidFill>
              </a:rPr>
              <a:t>Concertation Projets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</a:pPr>
            <a:r>
              <a:rPr lang="fr-FR" altLang="fr-FR" sz="1000" dirty="0"/>
              <a:t>Réunions publiques, temps forts …</a:t>
            </a:r>
          </a:p>
        </p:txBody>
      </p:sp>
      <p:pic>
        <p:nvPicPr>
          <p:cNvPr id="90" name="Picture 2" descr="E:\Partenariat RM-DS\Partenariat_Innovation\Presentation\Dashboard EuroRennes.jpg"/>
          <p:cNvPicPr preferRelativeResize="0"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07576" y="1423585"/>
            <a:ext cx="2787971" cy="140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8"/>
          <p:cNvSpPr>
            <a:spLocks noChangeArrowheads="1"/>
          </p:cNvSpPr>
          <p:nvPr/>
        </p:nvSpPr>
        <p:spPr bwMode="auto">
          <a:xfrm>
            <a:off x="8960029" y="2803998"/>
            <a:ext cx="2787972" cy="27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/>
          <a:lstStyle>
            <a:lvl1pPr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200" b="1" dirty="0">
                <a:solidFill>
                  <a:schemeClr val="accent5"/>
                </a:solidFill>
                <a:latin typeface="+mn-lt"/>
              </a:rPr>
              <a:t>Collaboration, orchestration des projets </a:t>
            </a:r>
            <a:r>
              <a:rPr lang="fr-FR" altLang="fr-FR" sz="1000" dirty="0">
                <a:latin typeface="+mn-lt"/>
              </a:rPr>
              <a:t>Virtual Rennes</a:t>
            </a:r>
          </a:p>
        </p:txBody>
      </p:sp>
      <p:grpSp>
        <p:nvGrpSpPr>
          <p:cNvPr id="92" name="Groupe 91"/>
          <p:cNvGrpSpPr>
            <a:grpSpLocks noChangeAspect="1"/>
          </p:cNvGrpSpPr>
          <p:nvPr/>
        </p:nvGrpSpPr>
        <p:grpSpPr>
          <a:xfrm>
            <a:off x="4550308" y="3293535"/>
            <a:ext cx="1454738" cy="1467655"/>
            <a:chOff x="1847528" y="2221267"/>
            <a:chExt cx="4156393" cy="4193301"/>
          </a:xfrm>
        </p:grpSpPr>
        <p:pic>
          <p:nvPicPr>
            <p:cNvPr id="93" name="Picture 8" descr="http://2.bp.blogspot.com/-g2g9fYBdLP8/Ud7C69xuJqI/AAAAAAAABrk/28Q-OYhp-FU/s400/1064636_10151548085924385_179129927_o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521" y="2572080"/>
              <a:ext cx="2682240" cy="150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" descr="http://rennescraft.fr/wp-content/uploads/2014/11/rennescraft-11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528" y="2221267"/>
              <a:ext cx="1816331" cy="102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6" descr="minecraft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641" y="3338786"/>
              <a:ext cx="1280160" cy="710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" descr="C:\Users\c.gibon\Downloads\AtelierRennesCraft-1_preview.jp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58641" y="4230168"/>
              <a:ext cx="4145280" cy="218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7" name="Image 9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586" y="3412180"/>
            <a:ext cx="1245194" cy="1349010"/>
          </a:xfrm>
          <a:prstGeom prst="rect">
            <a:avLst/>
          </a:prstGeom>
          <a:ln>
            <a:noFill/>
          </a:ln>
        </p:spPr>
      </p:pic>
      <p:grpSp>
        <p:nvGrpSpPr>
          <p:cNvPr id="98" name="Groupe 97"/>
          <p:cNvGrpSpPr>
            <a:grpSpLocks noChangeAspect="1"/>
          </p:cNvGrpSpPr>
          <p:nvPr/>
        </p:nvGrpSpPr>
        <p:grpSpPr>
          <a:xfrm>
            <a:off x="3154658" y="3294739"/>
            <a:ext cx="1320800" cy="1347699"/>
            <a:chOff x="1003056" y="3550388"/>
            <a:chExt cx="2884448" cy="2943189"/>
          </a:xfrm>
        </p:grpSpPr>
        <p:pic>
          <p:nvPicPr>
            <p:cNvPr id="99" name="Picture 2" descr="C:\Users\c.gibon\Downloads\Rennes2030baladeurba_preview.jpg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3056" y="3550388"/>
              <a:ext cx="2884448" cy="1532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 descr="C:\Users\c.gibon\Downloads\Rennes2030baladeurba_preview(2)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056" y="5166732"/>
              <a:ext cx="2884448" cy="1326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Image 100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1485" y="3416218"/>
            <a:ext cx="1237704" cy="13449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" name="Picture 3" descr="L:\PSDA\SIG\Commun\CartoDiff\EX-G\3D\2014_Assises_Maquette_numérique\Photos\DG_L4762_2.tif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3992388" y="1428898"/>
            <a:ext cx="1739029" cy="136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5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9063" y="1428898"/>
            <a:ext cx="1093031" cy="8280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04" name="Rectangle 8"/>
          <p:cNvSpPr>
            <a:spLocks noChangeArrowheads="1"/>
          </p:cNvSpPr>
          <p:nvPr/>
        </p:nvSpPr>
        <p:spPr bwMode="auto">
          <a:xfrm>
            <a:off x="2591265" y="4608520"/>
            <a:ext cx="2234558" cy="55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/>
          <a:lstStyle/>
          <a:p>
            <a:pPr algn="ctr"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</a:pPr>
            <a:r>
              <a:rPr lang="fr-FR" altLang="fr-FR" sz="1200" b="1" dirty="0">
                <a:solidFill>
                  <a:schemeClr val="accent5"/>
                </a:solidFill>
              </a:rPr>
              <a:t>Médiation urbaine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</a:pPr>
            <a:r>
              <a:rPr lang="fr-FR" altLang="fr-FR" sz="1000" dirty="0" err="1"/>
              <a:t>RennesCraft</a:t>
            </a:r>
            <a:r>
              <a:rPr lang="fr-FR" altLang="fr-FR" sz="1000" dirty="0"/>
              <a:t>, balades urbaines</a:t>
            </a:r>
            <a:r>
              <a:rPr lang="fr-FR" altLang="fr-FR" sz="1200" dirty="0"/>
              <a:t>, ...</a:t>
            </a:r>
            <a:endParaRPr lang="fr-FR" altLang="fr-FR" sz="1000" dirty="0"/>
          </a:p>
        </p:txBody>
      </p:sp>
      <p:sp>
        <p:nvSpPr>
          <p:cNvPr id="105" name="Forme libre 9"/>
          <p:cNvSpPr>
            <a:spLocks noChangeArrowheads="1"/>
          </p:cNvSpPr>
          <p:nvPr/>
        </p:nvSpPr>
        <p:spPr bwMode="auto">
          <a:xfrm>
            <a:off x="8788357" y="3898884"/>
            <a:ext cx="2647056" cy="39533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b="1" dirty="0">
                <a:solidFill>
                  <a:schemeClr val="accent5"/>
                </a:solidFill>
                <a:latin typeface="+mn-lt"/>
              </a:rPr>
              <a:t>Aide à la décision, simulations</a:t>
            </a:r>
          </a:p>
          <a:p>
            <a:pPr algn="ctr" eaLnBrk="1" hangingPunct="1"/>
            <a:r>
              <a:rPr lang="fr-FR" altLang="fr-FR" sz="1000" dirty="0">
                <a:latin typeface="+mn-lt"/>
              </a:rPr>
              <a:t>bruit, croissance des arbres, potentiel solaire, énergie, …</a:t>
            </a:r>
            <a:endParaRPr lang="fr-FR" altLang="fr-FR" sz="1200" b="1" dirty="0">
              <a:latin typeface="+mn-lt"/>
            </a:endParaRPr>
          </a:p>
        </p:txBody>
      </p:sp>
      <p:cxnSp>
        <p:nvCxnSpPr>
          <p:cNvPr id="107" name="Connecteur droit avec flèche 106"/>
          <p:cNvCxnSpPr/>
          <p:nvPr/>
        </p:nvCxnSpPr>
        <p:spPr>
          <a:xfrm flipV="1">
            <a:off x="170872" y="5298696"/>
            <a:ext cx="11803414" cy="44376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Ellipse 134"/>
          <p:cNvSpPr/>
          <p:nvPr/>
        </p:nvSpPr>
        <p:spPr>
          <a:xfrm>
            <a:off x="530226" y="5215490"/>
            <a:ext cx="200297" cy="19158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/>
          <p:cNvSpPr/>
          <p:nvPr/>
        </p:nvSpPr>
        <p:spPr>
          <a:xfrm>
            <a:off x="2273059" y="5202900"/>
            <a:ext cx="200297" cy="19158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/>
          <p:cNvSpPr/>
          <p:nvPr/>
        </p:nvSpPr>
        <p:spPr>
          <a:xfrm>
            <a:off x="3825877" y="5202899"/>
            <a:ext cx="200297" cy="19158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/>
          <p:cNvSpPr/>
          <p:nvPr/>
        </p:nvSpPr>
        <p:spPr>
          <a:xfrm>
            <a:off x="7185972" y="5202899"/>
            <a:ext cx="200297" cy="19158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8278654" y="5202898"/>
            <a:ext cx="200297" cy="19158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/>
          <p:cNvSpPr/>
          <p:nvPr/>
        </p:nvSpPr>
        <p:spPr>
          <a:xfrm>
            <a:off x="9382788" y="5202897"/>
            <a:ext cx="200297" cy="19158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ZoneTexte 140"/>
          <p:cNvSpPr txBox="1"/>
          <p:nvPr/>
        </p:nvSpPr>
        <p:spPr>
          <a:xfrm>
            <a:off x="377441" y="5463419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1999</a:t>
            </a:r>
          </a:p>
        </p:txBody>
      </p:sp>
      <p:sp>
        <p:nvSpPr>
          <p:cNvPr id="142" name="ZoneTexte 141"/>
          <p:cNvSpPr txBox="1"/>
          <p:nvPr/>
        </p:nvSpPr>
        <p:spPr>
          <a:xfrm>
            <a:off x="229978" y="5611088"/>
            <a:ext cx="1112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5"/>
                </a:solidFill>
              </a:rPr>
              <a:t>Maquette </a:t>
            </a:r>
            <a:r>
              <a:rPr lang="fr-FR" sz="1200" b="1" dirty="0">
                <a:solidFill>
                  <a:schemeClr val="accent5"/>
                </a:solidFill>
              </a:rPr>
              <a:t>3D </a:t>
            </a:r>
          </a:p>
          <a:p>
            <a:r>
              <a:rPr lang="fr-FR" sz="1200" b="1" dirty="0">
                <a:solidFill>
                  <a:schemeClr val="accent5"/>
                </a:solidFill>
              </a:rPr>
              <a:t>géométrique</a:t>
            </a:r>
          </a:p>
        </p:txBody>
      </p:sp>
      <p:sp>
        <p:nvSpPr>
          <p:cNvPr id="143" name="ZoneTexte 142"/>
          <p:cNvSpPr txBox="1"/>
          <p:nvPr/>
        </p:nvSpPr>
        <p:spPr>
          <a:xfrm>
            <a:off x="3704911" y="545920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2012</a:t>
            </a:r>
          </a:p>
        </p:txBody>
      </p:sp>
      <p:sp>
        <p:nvSpPr>
          <p:cNvPr id="144" name="ZoneTexte 143"/>
          <p:cNvSpPr txBox="1"/>
          <p:nvPr/>
        </p:nvSpPr>
        <p:spPr>
          <a:xfrm>
            <a:off x="1888832" y="5611088"/>
            <a:ext cx="126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100">
                <a:solidFill>
                  <a:srgbClr val="002060"/>
                </a:solidFill>
              </a:defRPr>
            </a:lvl1pPr>
          </a:lstStyle>
          <a:p>
            <a:r>
              <a:rPr lang="fr-FR" sz="1200" b="1" dirty="0">
                <a:solidFill>
                  <a:schemeClr val="accent5"/>
                </a:solidFill>
              </a:rPr>
              <a:t>Maquette 3D </a:t>
            </a:r>
            <a:r>
              <a:rPr lang="fr-FR" sz="1200" b="1" dirty="0" smtClean="0">
                <a:solidFill>
                  <a:schemeClr val="accent5"/>
                </a:solidFill>
              </a:rPr>
              <a:t>Texture réelle</a:t>
            </a:r>
            <a:endParaRPr lang="fr-FR" sz="1200" b="1" dirty="0">
              <a:solidFill>
                <a:schemeClr val="accent5"/>
              </a:solidFill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2124471" y="545499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2006</a:t>
            </a:r>
          </a:p>
        </p:txBody>
      </p:sp>
      <p:sp>
        <p:nvSpPr>
          <p:cNvPr id="146" name="ZoneTexte 145"/>
          <p:cNvSpPr txBox="1"/>
          <p:nvPr/>
        </p:nvSpPr>
        <p:spPr>
          <a:xfrm>
            <a:off x="3394915" y="5611088"/>
            <a:ext cx="126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100">
                <a:solidFill>
                  <a:srgbClr val="002060"/>
                </a:solidFill>
              </a:defRPr>
            </a:lvl1pPr>
          </a:lstStyle>
          <a:p>
            <a:r>
              <a:rPr lang="fr-FR" sz="1200" b="1" dirty="0">
                <a:solidFill>
                  <a:schemeClr val="accent5"/>
                </a:solidFill>
              </a:rPr>
              <a:t>Maquette 3D métropolitaine</a:t>
            </a:r>
          </a:p>
        </p:txBody>
      </p:sp>
      <p:sp>
        <p:nvSpPr>
          <p:cNvPr id="147" name="ZoneTexte 146"/>
          <p:cNvSpPr txBox="1"/>
          <p:nvPr/>
        </p:nvSpPr>
        <p:spPr>
          <a:xfrm>
            <a:off x="6716849" y="5611088"/>
            <a:ext cx="172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100">
                <a:solidFill>
                  <a:srgbClr val="002060"/>
                </a:solidFill>
              </a:defRPr>
            </a:lvl1pPr>
          </a:lstStyle>
          <a:p>
            <a:r>
              <a:rPr lang="fr-FR" sz="1200" b="1" dirty="0" smtClean="0">
                <a:solidFill>
                  <a:schemeClr val="accent5"/>
                </a:solidFill>
              </a:rPr>
              <a:t>Vers le Jumeau numérique</a:t>
            </a:r>
          </a:p>
          <a:p>
            <a:r>
              <a:rPr lang="fr-FR" sz="1200" b="1" dirty="0" smtClean="0">
                <a:solidFill>
                  <a:schemeClr val="accent5"/>
                </a:solidFill>
              </a:rPr>
              <a:t>métropolitain</a:t>
            </a:r>
            <a:endParaRPr lang="fr-FR" sz="1200" b="1" dirty="0">
              <a:solidFill>
                <a:schemeClr val="accent5"/>
              </a:solidFill>
            </a:endParaRPr>
          </a:p>
        </p:txBody>
      </p:sp>
      <p:sp>
        <p:nvSpPr>
          <p:cNvPr id="148" name="ZoneTexte 147"/>
          <p:cNvSpPr txBox="1"/>
          <p:nvPr/>
        </p:nvSpPr>
        <p:spPr>
          <a:xfrm>
            <a:off x="7010484" y="546131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2021</a:t>
            </a:r>
            <a:endParaRPr lang="fr-FR" sz="1200" dirty="0"/>
          </a:p>
        </p:txBody>
      </p:sp>
      <p:sp>
        <p:nvSpPr>
          <p:cNvPr id="149" name="ZoneTexte 148"/>
          <p:cNvSpPr txBox="1"/>
          <p:nvPr/>
        </p:nvSpPr>
        <p:spPr>
          <a:xfrm>
            <a:off x="8937783" y="5611088"/>
            <a:ext cx="189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100">
                <a:solidFill>
                  <a:srgbClr val="002060"/>
                </a:solidFill>
              </a:defRPr>
            </a:lvl1pPr>
          </a:lstStyle>
          <a:p>
            <a:r>
              <a:rPr lang="fr-FR" sz="1200" b="1" dirty="0">
                <a:solidFill>
                  <a:schemeClr val="accent5"/>
                </a:solidFill>
              </a:rPr>
              <a:t>Nouvelle </a:t>
            </a:r>
            <a:r>
              <a:rPr lang="fr-FR" sz="1200" b="1" dirty="0" smtClean="0">
                <a:solidFill>
                  <a:schemeClr val="accent5"/>
                </a:solidFill>
              </a:rPr>
              <a:t>version </a:t>
            </a:r>
          </a:p>
          <a:p>
            <a:r>
              <a:rPr lang="fr-FR" sz="1200" b="1" dirty="0" smtClean="0">
                <a:solidFill>
                  <a:schemeClr val="accent5"/>
                </a:solidFill>
              </a:rPr>
              <a:t>référentiel bâti 2D/3D</a:t>
            </a:r>
            <a:endParaRPr lang="fr-FR" sz="1200" b="1" dirty="0">
              <a:solidFill>
                <a:schemeClr val="accent5"/>
              </a:solidFill>
            </a:endParaRPr>
          </a:p>
        </p:txBody>
      </p:sp>
      <p:sp>
        <p:nvSpPr>
          <p:cNvPr id="150" name="ZoneTexte 149"/>
          <p:cNvSpPr txBox="1"/>
          <p:nvPr/>
        </p:nvSpPr>
        <p:spPr>
          <a:xfrm>
            <a:off x="9138082" y="5457099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2023/24</a:t>
            </a:r>
            <a:endParaRPr lang="fr-FR" sz="1200" dirty="0"/>
          </a:p>
        </p:txBody>
      </p:sp>
      <p:sp>
        <p:nvSpPr>
          <p:cNvPr id="151" name="ZoneTexte 150"/>
          <p:cNvSpPr txBox="1"/>
          <p:nvPr/>
        </p:nvSpPr>
        <p:spPr>
          <a:xfrm>
            <a:off x="8011215" y="5611088"/>
            <a:ext cx="121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100">
                <a:solidFill>
                  <a:srgbClr val="002060"/>
                </a:solidFill>
              </a:defRPr>
            </a:lvl1pPr>
          </a:lstStyle>
          <a:p>
            <a:r>
              <a:rPr lang="fr-FR" sz="1200" b="1" dirty="0" smtClean="0">
                <a:solidFill>
                  <a:schemeClr val="accent5"/>
                </a:solidFill>
              </a:rPr>
              <a:t>Publication</a:t>
            </a:r>
          </a:p>
          <a:p>
            <a:r>
              <a:rPr lang="fr-FR" sz="1200" b="1" dirty="0" smtClean="0">
                <a:solidFill>
                  <a:schemeClr val="accent5"/>
                </a:solidFill>
              </a:rPr>
              <a:t>1</a:t>
            </a:r>
            <a:r>
              <a:rPr lang="fr-FR" sz="1200" b="1" baseline="30000" dirty="0" smtClean="0">
                <a:solidFill>
                  <a:schemeClr val="accent5"/>
                </a:solidFill>
              </a:rPr>
              <a:t>er</a:t>
            </a:r>
            <a:r>
              <a:rPr lang="fr-FR" sz="1200" b="1" dirty="0" smtClean="0">
                <a:solidFill>
                  <a:schemeClr val="accent5"/>
                </a:solidFill>
              </a:rPr>
              <a:t> Cas </a:t>
            </a:r>
          </a:p>
          <a:p>
            <a:r>
              <a:rPr lang="fr-FR" sz="1200" b="1" dirty="0" smtClean="0">
                <a:solidFill>
                  <a:schemeClr val="accent5"/>
                </a:solidFill>
              </a:rPr>
              <a:t>d’usage</a:t>
            </a:r>
            <a:endParaRPr lang="fr-FR" sz="1200" b="1" dirty="0">
              <a:solidFill>
                <a:schemeClr val="accent5"/>
              </a:solidFill>
            </a:endParaRPr>
          </a:p>
        </p:txBody>
      </p:sp>
      <p:sp>
        <p:nvSpPr>
          <p:cNvPr id="152" name="ZoneTexte 151"/>
          <p:cNvSpPr txBox="1"/>
          <p:nvPr/>
        </p:nvSpPr>
        <p:spPr>
          <a:xfrm>
            <a:off x="8127780" y="5452885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2023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667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740895"/>
            <a:ext cx="4083555" cy="39266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994" y="1740895"/>
            <a:ext cx="4315811" cy="37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1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 smtClean="0"/>
              <a:t>TramBUS</a:t>
            </a:r>
            <a:endParaRPr lang="fr-FR" sz="3200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688625"/>
              </p:ext>
            </p:extLst>
          </p:nvPr>
        </p:nvGraphicFramePr>
        <p:xfrm>
          <a:off x="3239997" y="1628466"/>
          <a:ext cx="8617041" cy="4258530"/>
        </p:xfrm>
        <a:graphic>
          <a:graphicData uri="http://schemas.openxmlformats.org/drawingml/2006/table">
            <a:tbl>
              <a:tblPr firstRow="1" bandRow="1"/>
              <a:tblGrid>
                <a:gridCol w="2587511">
                  <a:extLst>
                    <a:ext uri="{9D8B030D-6E8A-4147-A177-3AD203B41FA5}">
                      <a16:colId xmlns:a16="http://schemas.microsoft.com/office/drawing/2014/main" val="211881495"/>
                    </a:ext>
                  </a:extLst>
                </a:gridCol>
                <a:gridCol w="6029530">
                  <a:extLst>
                    <a:ext uri="{9D8B030D-6E8A-4147-A177-3AD203B41FA5}">
                      <a16:colId xmlns:a16="http://schemas.microsoft.com/office/drawing/2014/main" val="4247036941"/>
                    </a:ext>
                  </a:extLst>
                </a:gridCol>
              </a:tblGrid>
              <a:tr h="351253">
                <a:tc gridSpan="2">
                  <a:txBody>
                    <a:bodyPr/>
                    <a:lstStyle>
                      <a:lvl1pPr marL="0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TramBUS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847675"/>
                  </a:ext>
                </a:extLst>
              </a:tr>
              <a:tr h="605281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Visualisation de la concertation avec les citoyens et les communes pour la mise en place d’une infrastructure de transport linéaire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488911"/>
                  </a:ext>
                </a:extLst>
              </a:tr>
              <a:tr h="605281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Périmètre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Rennes Métropole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756339"/>
                  </a:ext>
                </a:extLst>
              </a:tr>
              <a:tr h="351253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Enjeu du territoire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Transition démocratique, environnementale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511942"/>
                  </a:ext>
                </a:extLst>
              </a:tr>
              <a:tr h="605281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Valeur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Disposer d’un outil permettant la contribution éclairée des citoyens aux décisions et politiques publiques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345682"/>
                  </a:ext>
                </a:extLst>
              </a:tr>
              <a:tr h="958360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Fonctionnalités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Interface de visualisation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 lignes de </a:t>
                      </a:r>
                      <a:r>
                        <a:rPr lang="fr-FR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TramBUS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envisagées, temps de parcours estimé et consultation d’un espace de concertations via la fabrique citoyenne (concertations ouvertes et terminées) 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394193"/>
                  </a:ext>
                </a:extLst>
              </a:tr>
              <a:tr h="781821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Bénéficiaires potentiels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Citoyens de la collectivité qui souhaitent contribuer à l’action publique, à terme les communes de la collectivité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909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 smtClean="0"/>
              <a:t>TramBUS</a:t>
            </a:r>
            <a:endParaRPr lang="fr-FR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535596"/>
            <a:ext cx="8264026" cy="418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 smtClean="0"/>
              <a:t>TramBUS</a:t>
            </a:r>
            <a:endParaRPr lang="fr-FR" sz="3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564288"/>
            <a:ext cx="8241634" cy="41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9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 smtClean="0"/>
              <a:t>TramBUS</a:t>
            </a:r>
            <a:endParaRPr lang="fr-FR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7" y="1582624"/>
            <a:ext cx="8164839" cy="40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4387850" y="206377"/>
            <a:ext cx="3937000" cy="978729"/>
          </a:xfrm>
        </p:spPr>
        <p:txBody>
          <a:bodyPr/>
          <a:lstStyle/>
          <a:p>
            <a:r>
              <a:rPr lang="fr-FR" dirty="0" smtClean="0"/>
              <a:t>Merci pour votre écoute </a:t>
            </a:r>
            <a:r>
              <a:rPr lang="fr-FR" dirty="0">
                <a:sym typeface="Wingdings" panose="05000000000000000000" pitchFamily="2" charset="2"/>
              </a:rPr>
              <a:t>☼🏴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33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Un jumeau numérique ?</a:t>
            </a:r>
            <a:endParaRPr lang="fr-FR" sz="32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047456" y="1374892"/>
            <a:ext cx="8447858" cy="16284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4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1pPr>
            <a:lvl2pPr marL="685756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DM Sans Medium" pitchFamily="2" charset="0"/>
              <a:buChar char="—"/>
              <a:defRPr sz="2400" b="1" kern="1200" baseline="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2pPr>
            <a:lvl3pPr marL="1142927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0536" lvl="1" indent="-285750" defTabSz="685800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r>
              <a:rPr lang="fr-FR" sz="1500" b="0" dirty="0" smtClean="0">
                <a:latin typeface="+mn-lt"/>
                <a:cs typeface="Arial"/>
              </a:rPr>
              <a:t>Un ensemble de données </a:t>
            </a:r>
            <a:r>
              <a:rPr lang="fr-FR" sz="1200" b="0" dirty="0" smtClean="0">
                <a:latin typeface="+mn-lt"/>
                <a:cs typeface="Arial"/>
              </a:rPr>
              <a:t>(spatio-temporelles) </a:t>
            </a:r>
            <a:r>
              <a:rPr lang="fr-FR" sz="1500" b="0" dirty="0" smtClean="0">
                <a:latin typeface="+mn-lt"/>
                <a:cs typeface="Arial"/>
              </a:rPr>
              <a:t>organisées et indépendantes de toute application</a:t>
            </a:r>
          </a:p>
          <a:p>
            <a:pPr marL="480060" lvl="1" indent="-285274" defTabSz="685800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endParaRPr lang="fr-FR" sz="500" b="0" dirty="0" smtClean="0">
              <a:latin typeface="+mn-lt"/>
              <a:cs typeface="Arial"/>
            </a:endParaRPr>
          </a:p>
          <a:p>
            <a:pPr marL="480536" lvl="1" indent="-285750" defTabSz="685800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r>
              <a:rPr lang="fr-FR" sz="1500" b="0" dirty="0" smtClean="0">
                <a:latin typeface="+mn-lt"/>
                <a:cs typeface="Arial"/>
              </a:rPr>
              <a:t>Destiné à décrire, analyser et modéliser les fonctionnements urbains</a:t>
            </a:r>
          </a:p>
          <a:p>
            <a:pPr marL="366236" lvl="1" indent="-171450" defTabSz="685800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endParaRPr lang="fr-FR" sz="500" b="0" dirty="0" smtClean="0">
              <a:latin typeface="+mn-lt"/>
              <a:cs typeface="Arial"/>
            </a:endParaRPr>
          </a:p>
          <a:p>
            <a:pPr marL="480536" lvl="1" indent="-285750" defTabSz="685800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r>
              <a:rPr lang="fr-FR" sz="1500" b="0" dirty="0" smtClean="0">
                <a:latin typeface="+mn-lt"/>
                <a:cs typeface="Arial"/>
              </a:rPr>
              <a:t>Basé sur un modèle 3D mis en relation avec tout type de données décrivant les systèmes urbains : démographie, mobilité, énergie, etc…</a:t>
            </a:r>
          </a:p>
          <a:p>
            <a:pPr marL="480060" lvl="1" indent="-285274" defTabSz="685800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endParaRPr lang="fr-FR" sz="500" b="0" dirty="0" smtClean="0">
              <a:latin typeface="+mn-lt"/>
              <a:cs typeface="Arial"/>
            </a:endParaRPr>
          </a:p>
          <a:p>
            <a:pPr marL="480536" lvl="1" indent="-285750" defTabSz="685800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r>
              <a:rPr lang="fr-FR" sz="1500" b="0" dirty="0" smtClean="0">
                <a:latin typeface="+mn-lt"/>
                <a:cs typeface="Arial"/>
              </a:rPr>
              <a:t>Enrichi au gré des cas d’usage traités</a:t>
            </a:r>
            <a:endParaRPr lang="fr-FR" sz="1500" b="0" dirty="0">
              <a:latin typeface="+mn-lt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47456" y="2777006"/>
            <a:ext cx="9005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786" lvl="1" defTabSz="685800">
              <a:buClr>
                <a:srgbClr val="2C3786"/>
              </a:buClr>
              <a:buSzPct val="90000"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r>
              <a:rPr lang="fr-FR" sz="1500" dirty="0" smtClean="0">
                <a:cs typeface="Arial"/>
              </a:rPr>
              <a:t>À </a:t>
            </a:r>
            <a:r>
              <a:rPr lang="fr-FR" sz="1500" dirty="0">
                <a:cs typeface="Arial"/>
              </a:rPr>
              <a:t>quelles fins ?</a:t>
            </a:r>
          </a:p>
          <a:p>
            <a:pPr marL="194786" lvl="1" indent="0" defTabSz="685800">
              <a:spcBef>
                <a:spcPts val="0"/>
              </a:spcBef>
              <a:buClr>
                <a:srgbClr val="2C3786"/>
              </a:buClr>
              <a:buSzPct val="90000"/>
              <a:buFont typeface="Wingdings" panose="05000000000000000000" pitchFamily="2" charset="2"/>
              <a:buNone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endParaRPr lang="fr-FR" sz="1500" dirty="0" smtClean="0">
              <a:cs typeface="Arial"/>
            </a:endParaRPr>
          </a:p>
          <a:p>
            <a:pPr marL="194786" lvl="1" indent="0" defTabSz="685800">
              <a:spcBef>
                <a:spcPts val="0"/>
              </a:spcBef>
              <a:buClr>
                <a:srgbClr val="2C3786"/>
              </a:buClr>
              <a:buSzPct val="90000"/>
              <a:buFont typeface="Wingdings" panose="05000000000000000000" pitchFamily="2" charset="2"/>
              <a:buNone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r>
              <a:rPr lang="fr-FR" sz="1500" dirty="0" smtClean="0">
                <a:cs typeface="Arial"/>
              </a:rPr>
              <a:t>Répondre </a:t>
            </a:r>
            <a:r>
              <a:rPr lang="fr-FR" sz="1500" dirty="0">
                <a:cs typeface="Arial"/>
              </a:rPr>
              <a:t>aux enjeux du territoire : transition écologique et énergétique, </a:t>
            </a:r>
            <a:r>
              <a:rPr lang="fr-FR" sz="1500" dirty="0" smtClean="0">
                <a:cs typeface="Arial"/>
              </a:rPr>
              <a:t>transition démocratique</a:t>
            </a:r>
            <a:r>
              <a:rPr lang="fr-FR" sz="1500" dirty="0">
                <a:cs typeface="Arial"/>
              </a:rPr>
              <a:t>... </a:t>
            </a:r>
            <a:endParaRPr lang="fr-FR" sz="1500" dirty="0" smtClean="0">
              <a:cs typeface="Arial"/>
            </a:endParaRPr>
          </a:p>
          <a:p>
            <a:pPr marL="194786" lvl="1" indent="0" defTabSz="685800">
              <a:spcBef>
                <a:spcPts val="0"/>
              </a:spcBef>
              <a:buClr>
                <a:srgbClr val="2C3786"/>
              </a:buClr>
              <a:buSzPct val="90000"/>
              <a:buFont typeface="Wingdings" panose="05000000000000000000" pitchFamily="2" charset="2"/>
              <a:buNone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r>
              <a:rPr lang="fr-FR" sz="1500" dirty="0" smtClean="0">
                <a:cs typeface="Arial"/>
              </a:rPr>
              <a:t>en </a:t>
            </a:r>
            <a:r>
              <a:rPr lang="fr-FR" sz="1500" dirty="0">
                <a:cs typeface="Arial"/>
              </a:rPr>
              <a:t>éclairant les décisions grâce à :</a:t>
            </a:r>
          </a:p>
          <a:p>
            <a:pPr marL="754856" lvl="1" indent="-285750" defTabSz="685800">
              <a:spcBef>
                <a:spcPts val="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r>
              <a:rPr lang="fr-FR" sz="1500" dirty="0">
                <a:cs typeface="Arial"/>
              </a:rPr>
              <a:t>L</a:t>
            </a:r>
            <a:r>
              <a:rPr lang="fr-FR" sz="1500" dirty="0" smtClean="0">
                <a:cs typeface="Arial"/>
              </a:rPr>
              <a:t>a </a:t>
            </a:r>
            <a:r>
              <a:rPr lang="fr-FR" sz="1500" dirty="0">
                <a:cs typeface="Arial"/>
              </a:rPr>
              <a:t>coopération (citoyenne, académique, privée, …)</a:t>
            </a:r>
          </a:p>
          <a:p>
            <a:pPr marL="754856" lvl="1" indent="-285750" defTabSz="685800">
              <a:spcBef>
                <a:spcPts val="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tabLst>
                <a:tab pos="188913" algn="l"/>
                <a:tab pos="1103313" algn="l"/>
                <a:tab pos="2017713" algn="l"/>
                <a:tab pos="2932113" algn="l"/>
                <a:tab pos="3846513" algn="l"/>
                <a:tab pos="4760913" algn="l"/>
                <a:tab pos="5675313" algn="l"/>
                <a:tab pos="6589713" algn="l"/>
                <a:tab pos="7504113" algn="l"/>
                <a:tab pos="8418513" algn="l"/>
                <a:tab pos="9332913" algn="l"/>
                <a:tab pos="10247313" algn="l"/>
              </a:tabLst>
              <a:defRPr/>
            </a:pPr>
            <a:r>
              <a:rPr lang="fr-FR" sz="1500" dirty="0">
                <a:cs typeface="Arial"/>
              </a:rPr>
              <a:t>L</a:t>
            </a:r>
            <a:r>
              <a:rPr lang="fr-FR" sz="1500" dirty="0" smtClean="0">
                <a:cs typeface="Arial"/>
              </a:rPr>
              <a:t>a </a:t>
            </a:r>
            <a:r>
              <a:rPr lang="fr-FR" sz="1500" dirty="0">
                <a:cs typeface="Arial"/>
              </a:rPr>
              <a:t>donnée (vision partagée du territoire, modélisations, analyses de données, …)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422" y="4345763"/>
            <a:ext cx="3258397" cy="169111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20" y="2862759"/>
            <a:ext cx="2811936" cy="1616781"/>
          </a:xfrm>
          <a:prstGeom prst="rect">
            <a:avLst/>
          </a:prstGeom>
        </p:spPr>
      </p:pic>
      <p:pic>
        <p:nvPicPr>
          <p:cNvPr id="11" name="Image 6" descr="Une image contenant vieux, arme, véhicule militaire, arme à feu&#10;&#10;Description générée automatiquement">
            <a:extLst>
              <a:ext uri="{FF2B5EF4-FFF2-40B4-BE49-F238E27FC236}">
                <a16:creationId xmlns:a16="http://schemas.microsoft.com/office/drawing/2014/main" id="{13296255-C686-4E62-A185-716043476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818" y="4345123"/>
            <a:ext cx="3007561" cy="16917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39997" y="2757956"/>
            <a:ext cx="8723403" cy="1477328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4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Expérimentation Virtual Rennes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3178640" y="1507646"/>
            <a:ext cx="8521510" cy="16501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4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1pPr>
            <a:lvl2pPr marL="685756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DM Sans Medium" pitchFamily="2" charset="0"/>
              <a:buChar char="—"/>
              <a:defRPr sz="2400" b="1" kern="1200" baseline="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2pPr>
            <a:lvl3pPr marL="1142927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285750" algn="just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+mn-lt"/>
                <a:cs typeface="Arial"/>
              </a:rPr>
              <a:t>Initiée en 2017, en collaboration avec Dassault Systèmes, l’expérimentation est arrivée à échéance le 1</a:t>
            </a:r>
            <a:r>
              <a:rPr lang="fr-FR" sz="1600" baseline="30000" dirty="0" smtClean="0">
                <a:latin typeface="+mn-lt"/>
                <a:cs typeface="Arial"/>
              </a:rPr>
              <a:t>er</a:t>
            </a:r>
            <a:r>
              <a:rPr lang="fr-FR" sz="1600" dirty="0" smtClean="0">
                <a:latin typeface="+mn-lt"/>
                <a:cs typeface="Arial"/>
              </a:rPr>
              <a:t> juin 2021</a:t>
            </a:r>
          </a:p>
          <a:p>
            <a:pPr marL="400050" indent="-285750" algn="just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+mn-lt"/>
                <a:cs typeface="Arial"/>
              </a:rPr>
              <a:t>Objectifs :</a:t>
            </a:r>
          </a:p>
          <a:p>
            <a:pPr marL="896779" lvl="1" indent="-257175" algn="just">
              <a:buFont typeface="Wingdings" panose="05000000000000000000" pitchFamily="2" charset="2"/>
              <a:buChar char="§"/>
            </a:pPr>
            <a:r>
              <a:rPr lang="fr-FR" sz="1600" b="0" dirty="0" smtClean="0">
                <a:latin typeface="+mn-lt"/>
                <a:cs typeface="Arial"/>
              </a:rPr>
              <a:t>Constituer un double digital de la métropole</a:t>
            </a:r>
          </a:p>
          <a:p>
            <a:pPr marL="896779" lvl="1" indent="-257175" algn="just">
              <a:buFont typeface="Wingdings" panose="05000000000000000000" pitchFamily="2" charset="2"/>
              <a:buChar char="§"/>
            </a:pPr>
            <a:r>
              <a:rPr lang="fr-FR" sz="1600" b="0" dirty="0" smtClean="0">
                <a:latin typeface="+mn-lt"/>
                <a:cs typeface="Arial"/>
              </a:rPr>
              <a:t>Développer des outils pour l’exploiter et tester des cas d'usage</a:t>
            </a:r>
          </a:p>
          <a:p>
            <a:pPr marL="896779" lvl="1" indent="-257175" algn="just">
              <a:buFont typeface="Wingdings" panose="05000000000000000000" pitchFamily="2" charset="2"/>
              <a:buChar char="§"/>
            </a:pPr>
            <a:r>
              <a:rPr lang="fr-FR" sz="1600" b="0" dirty="0" smtClean="0">
                <a:latin typeface="+mn-lt"/>
                <a:cs typeface="Arial"/>
              </a:rPr>
              <a:t>S’appuyer sur une approche systémique et la modélisation</a:t>
            </a:r>
            <a:endParaRPr lang="fr-FR" sz="1600" b="0" dirty="0">
              <a:latin typeface="+mn-lt"/>
              <a:cs typeface="Arial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2619819" y="3392152"/>
            <a:ext cx="8941697" cy="2582597"/>
            <a:chOff x="1792504" y="3258875"/>
            <a:chExt cx="8941697" cy="2582597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2504" y="3259173"/>
              <a:ext cx="4117388" cy="2311988"/>
            </a:xfrm>
            <a:prstGeom prst="rect">
              <a:avLst/>
            </a:prstGeom>
          </p:spPr>
        </p:pic>
        <p:pic>
          <p:nvPicPr>
            <p:cNvPr id="14" name="Image 13" descr="Une image contenant jouet&#10;&#10;Description générée automatiquement">
              <a:extLst>
                <a:ext uri="{FF2B5EF4-FFF2-40B4-BE49-F238E27FC236}">
                  <a16:creationId xmlns:a16="http://schemas.microsoft.com/office/drawing/2014/main" id="{E07553ED-F9E1-4701-B5D9-B788BB5A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961" y="3258875"/>
              <a:ext cx="4699240" cy="2314493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8985B1-A4E8-4E13-AC35-B5E9FD5584A7}"/>
                </a:ext>
              </a:extLst>
            </p:cNvPr>
            <p:cNvSpPr/>
            <p:nvPr/>
          </p:nvSpPr>
          <p:spPr>
            <a:xfrm>
              <a:off x="1897697" y="5610640"/>
              <a:ext cx="7760825" cy="230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lvl="2" algn="ctr"/>
              <a:r>
                <a:rPr lang="fr-FR" sz="1050" b="1" dirty="0">
                  <a:solidFill>
                    <a:schemeClr val="accent5"/>
                  </a:solidFill>
                  <a:cs typeface="Arial"/>
                </a:rPr>
                <a:t>3DEXPERIENCity Virtual Rennes</a:t>
              </a:r>
              <a:endParaRPr lang="fr-FR" sz="1800" b="1" dirty="0">
                <a:solidFill>
                  <a:schemeClr val="accent5"/>
                </a:solidFill>
                <a:cs typeface="Arial"/>
              </a:endParaRPr>
            </a:p>
          </p:txBody>
        </p:sp>
      </p:grpSp>
      <p:pic>
        <p:nvPicPr>
          <p:cNvPr id="16" name="Image 1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04" y="5484068"/>
            <a:ext cx="647645" cy="621137"/>
          </a:xfrm>
          <a:prstGeom prst="rect">
            <a:avLst/>
          </a:prstGeom>
        </p:spPr>
      </p:pic>
      <p:pic>
        <p:nvPicPr>
          <p:cNvPr id="17" name="Image 1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44" y="5505313"/>
            <a:ext cx="1071563" cy="5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Expérimentation Virtual Rennes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-1" y="2161829"/>
            <a:ext cx="9915525" cy="37164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34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1pPr>
            <a:lvl2pPr marL="685756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DM Sans Medium" pitchFamily="2" charset="0"/>
              <a:buChar char="—"/>
              <a:defRPr sz="2400" b="1" kern="1200" baseline="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2pPr>
            <a:lvl3pPr marL="1142927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lvl="1" indent="0" algn="just">
              <a:buClr>
                <a:schemeClr val="accent1"/>
              </a:buClr>
              <a:buFont typeface="DM Sans Medium" pitchFamily="2" charset="0"/>
              <a:buNone/>
            </a:pPr>
            <a:r>
              <a:rPr lang="fr-FR" sz="1800" dirty="0" smtClean="0">
                <a:solidFill>
                  <a:schemeClr val="accent5"/>
                </a:solidFill>
                <a:latin typeface="+mn-lt"/>
                <a:cs typeface="Arial"/>
              </a:rPr>
              <a:t>Enseignements </a:t>
            </a:r>
          </a:p>
          <a:p>
            <a:pPr marL="639604" lvl="1" indent="0" algn="just">
              <a:lnSpc>
                <a:spcPct val="150000"/>
              </a:lnSpc>
              <a:buFont typeface="DM Sans Medium" pitchFamily="2" charset="0"/>
              <a:buNone/>
            </a:pPr>
            <a:r>
              <a:rPr lang="fr-FR" sz="1400" dirty="0" smtClean="0">
                <a:solidFill>
                  <a:schemeClr val="accent5"/>
                </a:solidFill>
                <a:latin typeface="+mn-lt"/>
                <a:cs typeface="Arial"/>
              </a:rPr>
              <a:t>Souveraineté des données :</a:t>
            </a:r>
          </a:p>
          <a:p>
            <a:pPr marL="1085374" lvl="2" indent="-171450" algn="just">
              <a:lnSpc>
                <a:spcPct val="150000"/>
              </a:lnSpc>
            </a:pPr>
            <a:r>
              <a:rPr lang="fr-FR" sz="1200" dirty="0" smtClean="0">
                <a:cs typeface="Arial"/>
              </a:rPr>
              <a:t>Importance de dissocier le volet 'Données' du volet 'Interface, outils‘</a:t>
            </a:r>
          </a:p>
          <a:p>
            <a:pPr marL="1085374" lvl="2" indent="-171450" algn="just"/>
            <a:r>
              <a:rPr lang="fr-FR" sz="1200" dirty="0" smtClean="0">
                <a:cs typeface="Arial"/>
              </a:rPr>
              <a:t>Importance de la réversibilité (données)</a:t>
            </a:r>
          </a:p>
          <a:p>
            <a:pPr marL="639604" lvl="1" indent="0" algn="just">
              <a:lnSpc>
                <a:spcPct val="150000"/>
              </a:lnSpc>
              <a:buFont typeface="DM Sans Medium" pitchFamily="2" charset="0"/>
              <a:buNone/>
            </a:pPr>
            <a:r>
              <a:rPr lang="fr-FR" sz="1400" dirty="0" smtClean="0">
                <a:solidFill>
                  <a:schemeClr val="accent5"/>
                </a:solidFill>
                <a:latin typeface="+mn-lt"/>
                <a:cs typeface="Arial"/>
              </a:rPr>
              <a:t>Adhésion et expériences utilisateurs </a:t>
            </a:r>
          </a:p>
          <a:p>
            <a:pPr marL="1171099" lvl="2" indent="-257175" algn="just"/>
            <a:r>
              <a:rPr lang="fr-FR" sz="1200" dirty="0" smtClean="0">
                <a:cs typeface="Arial"/>
              </a:rPr>
              <a:t>Importance de l'ergonomie de la solution</a:t>
            </a:r>
          </a:p>
          <a:p>
            <a:pPr marL="1171099" lvl="2" indent="-257175" algn="just"/>
            <a:r>
              <a:rPr lang="fr-FR" sz="1200" dirty="0" smtClean="0">
                <a:cs typeface="Arial"/>
              </a:rPr>
              <a:t>Accompagnement des utilisateurs</a:t>
            </a:r>
          </a:p>
          <a:p>
            <a:pPr marL="1171099" lvl="2" indent="-257175" algn="just"/>
            <a:r>
              <a:rPr lang="fr-FR" sz="1200" dirty="0" smtClean="0">
                <a:cs typeface="Arial"/>
              </a:rPr>
              <a:t>Importance de l’accompagnement aux changements</a:t>
            </a:r>
          </a:p>
          <a:p>
            <a:pPr marL="639604" lvl="1" indent="0" algn="just">
              <a:lnSpc>
                <a:spcPct val="150000"/>
              </a:lnSpc>
              <a:buFont typeface="DM Sans Medium" pitchFamily="2" charset="0"/>
              <a:buNone/>
            </a:pPr>
            <a:r>
              <a:rPr lang="fr-FR" sz="1400" dirty="0" smtClean="0">
                <a:solidFill>
                  <a:schemeClr val="accent5"/>
                </a:solidFill>
                <a:latin typeface="+mn-lt"/>
                <a:cs typeface="Arial"/>
              </a:rPr>
              <a:t>Intégration et interopérabilité </a:t>
            </a:r>
          </a:p>
          <a:p>
            <a:pPr marL="1171099" lvl="2" indent="-257175" algn="just"/>
            <a:r>
              <a:rPr lang="fr-FR" sz="1200" dirty="0" smtClean="0">
                <a:cs typeface="Arial"/>
              </a:rPr>
              <a:t>Intérêt d’une intégration dans notre SI pour une articulation avec les outils existants, l’administration de l’ensemble, l’expérience utilisateur et la sécurité​</a:t>
            </a:r>
          </a:p>
          <a:p>
            <a:pPr marL="1171099" lvl="2" indent="-257175" algn="just"/>
            <a:r>
              <a:rPr lang="fr-FR" sz="1200" dirty="0" smtClean="0">
                <a:cs typeface="Arial"/>
              </a:rPr>
              <a:t>Enjeu de l’interopérabilité avec des services tiers (notamment pour la modélisation et la simulation)</a:t>
            </a:r>
          </a:p>
          <a:p>
            <a:pPr marL="639604" lvl="1" indent="0" algn="just">
              <a:lnSpc>
                <a:spcPct val="150000"/>
              </a:lnSpc>
              <a:buFont typeface="DM Sans Medium" pitchFamily="2" charset="0"/>
              <a:buNone/>
            </a:pPr>
            <a:r>
              <a:rPr lang="fr-FR" sz="1400" dirty="0" smtClean="0">
                <a:solidFill>
                  <a:schemeClr val="accent5"/>
                </a:solidFill>
                <a:latin typeface="+mn-lt"/>
                <a:cs typeface="Arial"/>
              </a:rPr>
              <a:t>Enjeux d’un numérique responsable (frugal) et éthique (transparence des algorithmes, explicabilité)</a:t>
            </a:r>
          </a:p>
          <a:p>
            <a:pPr marL="1171099" lvl="2" indent="-257175" algn="just"/>
            <a:r>
              <a:rPr lang="fr-FR" sz="1200" dirty="0" smtClean="0">
                <a:cs typeface="Arial"/>
              </a:rPr>
              <a:t>Utilisation, si possible, de briques Open Source</a:t>
            </a:r>
            <a:endParaRPr lang="fr-FR" sz="1600" dirty="0" smtClean="0">
              <a:latin typeface="+mn-lt"/>
              <a:cs typeface="Arial"/>
            </a:endParaRPr>
          </a:p>
          <a:p>
            <a:pPr marL="896779" lvl="1" indent="-257175" algn="just">
              <a:buFont typeface="Wingdings" panose="05000000000000000000" pitchFamily="2" charset="2"/>
              <a:buChar char="§"/>
            </a:pPr>
            <a:endParaRPr lang="fr-FR" sz="1500" dirty="0" smtClean="0">
              <a:latin typeface="+mn-lt"/>
              <a:cs typeface="Arial"/>
            </a:endParaRPr>
          </a:p>
          <a:p>
            <a:pPr marL="399574" lvl="1" indent="-285274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fr-FR" sz="1500" dirty="0">
              <a:latin typeface="+mn-lt"/>
              <a:cs typeface="Arial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130960" y="1427504"/>
            <a:ext cx="5826056" cy="3295460"/>
            <a:chOff x="6136141" y="1540716"/>
            <a:chExt cx="5826056" cy="3295460"/>
          </a:xfrm>
        </p:grpSpPr>
        <p:pic>
          <p:nvPicPr>
            <p:cNvPr id="18" name="Picture 2" descr="E:\Partenariat RM-DS\Partenariat_Innovation\Presentation\Dashboard EuroRennes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661" y="1540716"/>
              <a:ext cx="3033344" cy="1836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9319" y="2813659"/>
              <a:ext cx="2977371" cy="1791685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8985B1-A4E8-4E13-AC35-B5E9FD5584A7}"/>
                </a:ext>
              </a:extLst>
            </p:cNvPr>
            <p:cNvSpPr/>
            <p:nvPr/>
          </p:nvSpPr>
          <p:spPr>
            <a:xfrm>
              <a:off x="6136141" y="4605344"/>
              <a:ext cx="5826056" cy="230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lvl="2" algn="ctr"/>
              <a:r>
                <a:rPr lang="fr-FR" sz="1050" b="1" dirty="0">
                  <a:solidFill>
                    <a:schemeClr val="accent5"/>
                  </a:solidFill>
                  <a:cs typeface="Arial"/>
                </a:rPr>
                <a:t>3DEXPERIENCity Virtual Rennes</a:t>
              </a:r>
              <a:endParaRPr lang="fr-FR" sz="1800" b="1" dirty="0">
                <a:solidFill>
                  <a:schemeClr val="accent5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775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Travaux en cours</a:t>
            </a:r>
            <a:endParaRPr lang="fr-FR" sz="3200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3119727" y="1455560"/>
            <a:ext cx="9072273" cy="3726414"/>
          </a:xfrm>
          <a:prstGeom prst="rect">
            <a:avLst/>
          </a:prstGeom>
        </p:spPr>
        <p:txBody>
          <a:bodyPr/>
          <a:lstStyle>
            <a:lvl1pPr marL="0" indent="0" algn="l" defTabSz="91434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1pPr>
            <a:lvl2pPr marL="685756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DM Sans Medium" pitchFamily="2" charset="0"/>
              <a:buChar char="—"/>
              <a:defRPr sz="2400" b="1" kern="1200" baseline="0">
                <a:solidFill>
                  <a:schemeClr val="tx1"/>
                </a:solidFill>
                <a:latin typeface="DM Sans" pitchFamily="2" charset="0"/>
                <a:ea typeface="+mn-ea"/>
                <a:cs typeface="+mn-cs"/>
              </a:defRPr>
            </a:lvl2pPr>
            <a:lvl3pPr marL="1142927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91434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 smtClean="0">
                <a:solidFill>
                  <a:schemeClr val="accent5"/>
                </a:solidFill>
                <a:latin typeface="+mn-lt"/>
              </a:rPr>
              <a:t>2 axes de travail :</a:t>
            </a:r>
          </a:p>
          <a:p>
            <a:endParaRPr lang="fr-FR" sz="2000" b="1" dirty="0" smtClean="0">
              <a:solidFill>
                <a:schemeClr val="accent5"/>
              </a:solidFill>
              <a:latin typeface="+mn-lt"/>
            </a:endParaRPr>
          </a:p>
          <a:p>
            <a:r>
              <a:rPr lang="fr-FR" sz="1500" b="1" u="sng" dirty="0" smtClean="0">
                <a:solidFill>
                  <a:schemeClr val="accent5"/>
                </a:solidFill>
                <a:latin typeface="+mn-lt"/>
              </a:rPr>
              <a:t>La donnée</a:t>
            </a:r>
            <a:r>
              <a:rPr lang="fr-FR" sz="1500" b="1" dirty="0" smtClean="0">
                <a:solidFill>
                  <a:schemeClr val="accent5"/>
                </a:solidFill>
                <a:latin typeface="+mn-lt"/>
              </a:rPr>
              <a:t>, </a:t>
            </a:r>
            <a:r>
              <a:rPr lang="fr-FR" sz="1500" dirty="0" smtClean="0">
                <a:latin typeface="+mn-lt"/>
              </a:rPr>
              <a:t>objectif : une donnée non dupliquée, restant stockée de façon unique sur son lieu de gestion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fr-FR" sz="1500" b="0" dirty="0" smtClean="0">
                <a:latin typeface="+mn-lt"/>
                <a:cs typeface="Arial"/>
              </a:rPr>
              <a:t>Système de relation entre les données et urbanisation 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fr-FR" sz="1500" b="0" dirty="0" smtClean="0">
                <a:latin typeface="+mn-lt"/>
                <a:cs typeface="Arial"/>
              </a:rPr>
              <a:t>Création et gestion de référentiels, organisation de données métiers, diffusés par service Web, dont les bâtis 3D (1iere nationale)</a:t>
            </a:r>
          </a:p>
          <a:p>
            <a:endParaRPr lang="fr-FR" sz="1500" dirty="0" smtClean="0">
              <a:latin typeface="+mn-lt"/>
            </a:endParaRPr>
          </a:p>
          <a:p>
            <a:r>
              <a:rPr lang="fr-FR" sz="1500" b="1" u="sng" dirty="0" smtClean="0">
                <a:solidFill>
                  <a:schemeClr val="accent5"/>
                </a:solidFill>
                <a:latin typeface="+mn-lt"/>
              </a:rPr>
              <a:t>L’outil (les outils) d’exploitation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fr-FR" sz="1500" b="0" dirty="0" smtClean="0">
                <a:latin typeface="+mn-lt"/>
                <a:cs typeface="Arial"/>
              </a:rPr>
              <a:t>Un marché pour construire les outils d’exploitation Open Source de la collectivité, notifié en  2022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fr-FR" sz="1500" b="0" dirty="0" smtClean="0">
                <a:latin typeface="+mn-lt"/>
                <a:cs typeface="Arial"/>
              </a:rPr>
              <a:t>3 cas d’usage en cours de développement : Cadastre solaire, concertation </a:t>
            </a:r>
            <a:r>
              <a:rPr lang="fr-FR" sz="1500" b="0" dirty="0" err="1" smtClean="0">
                <a:latin typeface="+mn-lt"/>
                <a:cs typeface="Arial"/>
              </a:rPr>
              <a:t>Trambus</a:t>
            </a:r>
            <a:r>
              <a:rPr lang="fr-FR" sz="1500" b="0" dirty="0" smtClean="0">
                <a:latin typeface="+mn-lt"/>
                <a:cs typeface="Arial"/>
              </a:rPr>
              <a:t> et ondes électromagnétiques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fr-FR" sz="1500" b="0" dirty="0" smtClean="0">
                <a:latin typeface="+mn-lt"/>
                <a:cs typeface="Arial"/>
              </a:rPr>
              <a:t>Connexion avec l’outil de la Fabrique Citoyenne (Cap Collectif)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fr-FR" sz="1500" b="0" dirty="0" smtClean="0">
                <a:latin typeface="+mn-lt"/>
                <a:cs typeface="Arial"/>
              </a:rPr>
              <a:t>D’autres cas, inclus dans une réponse à Appel à Projet (projet City Orchestra) : Végétation, qualité de l’air et ZAN</a:t>
            </a:r>
            <a:endParaRPr lang="fr-FR" sz="1500" b="0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87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Les trois cas d’usage</a:t>
            </a:r>
            <a:endParaRPr lang="fr-FR" sz="3200" dirty="0"/>
          </a:p>
        </p:txBody>
      </p:sp>
      <p:sp>
        <p:nvSpPr>
          <p:cNvPr id="32" name="Espace réservé du texte 6"/>
          <p:cNvSpPr txBox="1">
            <a:spLocks/>
          </p:cNvSpPr>
          <p:nvPr/>
        </p:nvSpPr>
        <p:spPr>
          <a:xfrm>
            <a:off x="3239997" y="1506651"/>
            <a:ext cx="8262145" cy="3701936"/>
          </a:xfr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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rgbClr val="E6174E"/>
              </a:buClr>
              <a:buSzPct val="90000"/>
              <a:buFont typeface="Wingdings" panose="05000000000000000000" pitchFamily="2" charset="2"/>
              <a:buChar char="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E6174E"/>
              </a:buClr>
              <a:buFont typeface="Calibri" panose="020F050202020403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rgbClr val="E6174E"/>
              </a:buClr>
              <a:buFont typeface="Calibri" panose="020F0502020204030204" pitchFamily="34" charset="0"/>
              <a:buChar char="─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8780" indent="-342900" algn="l" defTabSz="914400" rtl="0" eaLnBrk="1" latinLnBrk="0" hangingPunct="1">
              <a:spcBef>
                <a:spcPct val="20000"/>
              </a:spcBef>
              <a:buClr>
                <a:srgbClr val="E6174E"/>
              </a:buClr>
              <a:buFont typeface="Courier New" panose="02070309020205020404" pitchFamily="49" charset="0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2C3786"/>
              </a:buClr>
              <a:buFont typeface="Wingdings 2" panose="05020102010507070707" pitchFamily="18" charset="2"/>
              <a:buNone/>
            </a:pPr>
            <a:r>
              <a:rPr lang="fr-FR" sz="15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le cadre de la plateforme de coopération territoriale COOPTERR, </a:t>
            </a:r>
            <a:r>
              <a:rPr lang="fr-FR" sz="1500" b="0" dirty="0" smtClean="0">
                <a:solidFill>
                  <a:srgbClr val="31859B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cas d’usage seront développés</a:t>
            </a:r>
            <a:r>
              <a:rPr lang="fr-FR" sz="15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la fois à destination du grand public mais également pour des professionnels au sein la collectivité. </a:t>
            </a:r>
            <a:endParaRPr lang="fr-FR" sz="15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3217657" y="2795451"/>
            <a:ext cx="8053490" cy="2214155"/>
            <a:chOff x="594545" y="2821578"/>
            <a:chExt cx="10737987" cy="2952206"/>
          </a:xfrm>
        </p:grpSpPr>
        <p:sp>
          <p:nvSpPr>
            <p:cNvPr id="34" name="Rectangle 33"/>
            <p:cNvSpPr/>
            <p:nvPr/>
          </p:nvSpPr>
          <p:spPr>
            <a:xfrm>
              <a:off x="594545" y="2821578"/>
              <a:ext cx="3030583" cy="2952206"/>
            </a:xfrm>
            <a:prstGeom prst="rect">
              <a:avLst/>
            </a:prstGeom>
            <a:solidFill>
              <a:srgbClr val="2C3786"/>
            </a:solidFill>
            <a:ln w="25400" cap="flat" cmpd="sng" algn="ctr">
              <a:solidFill>
                <a:srgbClr val="2C378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4430829" y="2821578"/>
              <a:ext cx="6901703" cy="2952206"/>
              <a:chOff x="4184469" y="2830286"/>
              <a:chExt cx="6901703" cy="2952206"/>
            </a:xfrm>
            <a:solidFill>
              <a:srgbClr val="31859B">
                <a:lumMod val="75000"/>
              </a:srgbClr>
            </a:solidFill>
          </p:grpSpPr>
          <p:sp>
            <p:nvSpPr>
              <p:cNvPr id="36" name="Rectangle 35"/>
              <p:cNvSpPr/>
              <p:nvPr/>
            </p:nvSpPr>
            <p:spPr>
              <a:xfrm>
                <a:off x="4184469" y="2830286"/>
                <a:ext cx="3030583" cy="2952206"/>
              </a:xfrm>
              <a:prstGeom prst="rect">
                <a:avLst/>
              </a:prstGeom>
              <a:solidFill>
                <a:srgbClr val="2C3786"/>
              </a:solidFill>
              <a:ln w="25400" cap="flat" cmpd="sng" algn="ctr">
                <a:solidFill>
                  <a:srgbClr val="2C378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055589" y="2830286"/>
                <a:ext cx="3030583" cy="2952206"/>
              </a:xfrm>
              <a:prstGeom prst="rect">
                <a:avLst/>
              </a:prstGeom>
              <a:solidFill>
                <a:srgbClr val="2C3786"/>
              </a:solidFill>
              <a:ln w="25400" cap="flat" cmpd="sng" algn="ctr">
                <a:solidFill>
                  <a:srgbClr val="2C378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8" name="ZoneTexte 37"/>
          <p:cNvSpPr txBox="1"/>
          <p:nvPr/>
        </p:nvSpPr>
        <p:spPr>
          <a:xfrm>
            <a:off x="3488778" y="2885306"/>
            <a:ext cx="1726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prstClr val="white"/>
                </a:solidFill>
                <a:latin typeface="Arial" charset="0"/>
                <a:cs typeface="Arial" charset="0"/>
              </a:rPr>
              <a:t>Cadastre solaire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6276482" y="2885306"/>
            <a:ext cx="172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prstClr val="white"/>
                </a:solidFill>
                <a:latin typeface="Arial" charset="0"/>
                <a:cs typeface="Arial" charset="0"/>
              </a:rPr>
              <a:t>TramBUS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8864640" y="2885306"/>
            <a:ext cx="254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prstClr val="white"/>
                </a:solidFill>
                <a:latin typeface="Arial" charset="0"/>
                <a:cs typeface="Arial" charset="0"/>
              </a:rPr>
              <a:t>Ondes électromagnétiques 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2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2198" y="3387326"/>
            <a:ext cx="1239837" cy="1304732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2177" y="3254638"/>
            <a:ext cx="1682832" cy="1316474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4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593305" y="3621492"/>
            <a:ext cx="1024174" cy="89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513354"/>
              </p:ext>
            </p:extLst>
          </p:nvPr>
        </p:nvGraphicFramePr>
        <p:xfrm>
          <a:off x="4006146" y="1495876"/>
          <a:ext cx="7084742" cy="4267200"/>
        </p:xfrm>
        <a:graphic>
          <a:graphicData uri="http://schemas.openxmlformats.org/drawingml/2006/table">
            <a:tbl>
              <a:tblPr firstRow="1" bandRow="1"/>
              <a:tblGrid>
                <a:gridCol w="2127394">
                  <a:extLst>
                    <a:ext uri="{9D8B030D-6E8A-4147-A177-3AD203B41FA5}">
                      <a16:colId xmlns:a16="http://schemas.microsoft.com/office/drawing/2014/main" val="211881495"/>
                    </a:ext>
                  </a:extLst>
                </a:gridCol>
                <a:gridCol w="4957348">
                  <a:extLst>
                    <a:ext uri="{9D8B030D-6E8A-4147-A177-3AD203B41FA5}">
                      <a16:colId xmlns:a16="http://schemas.microsoft.com/office/drawing/2014/main" val="4247036941"/>
                    </a:ext>
                  </a:extLst>
                </a:gridCol>
              </a:tblGrid>
              <a:tr h="171895">
                <a:tc gridSpan="2">
                  <a:txBody>
                    <a:bodyPr/>
                    <a:lstStyle>
                      <a:lvl1pPr marL="0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Cadastre solaire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847675"/>
                  </a:ext>
                </a:extLst>
              </a:tr>
              <a:tr h="296211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 du potentiel productible photovoltaïque des toitures et mise en relation avec les consommations énergétiques des résidents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488911"/>
                  </a:ext>
                </a:extLst>
              </a:tr>
              <a:tr h="296211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Périmètre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Rennes Métropole 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697217"/>
                  </a:ext>
                </a:extLst>
              </a:tr>
              <a:tr h="171895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Enjeu du territoire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Transition écologique et énergétique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511942"/>
                  </a:ext>
                </a:extLst>
              </a:tr>
              <a:tr h="296211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Valeur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Disposer d’un outil incitatif gran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public pour favoriser la transition vers la production d’énergies renouvelables là où c’est le plus pertinent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345682"/>
                  </a:ext>
                </a:extLst>
              </a:tr>
              <a:tr h="469000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Fonctionnalités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Interopérabilité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avec des systèmes tiers compatibles avec la conformité RGPD : connexion aux outils </a:t>
                      </a:r>
                      <a:r>
                        <a:rPr lang="fr-FR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Enedis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(disponible en V2), Interface grand public (dont visualisation 3D), Interface professionnelle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394193"/>
                  </a:ext>
                </a:extLst>
              </a:tr>
              <a:tr h="412549"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Bénéficiaires potentiels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7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41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12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83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5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024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95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66" algn="l" defTabSz="91434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Citoyens, Services de la collectivité pour identifier les potentiels les plus intéressants, cibler leurs actions et mettre en œuvre la politique publique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PCAET (</a:t>
                      </a:r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climat-air-énergie territorial )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378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909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6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46122" y="6388057"/>
            <a:ext cx="8922364" cy="317138"/>
          </a:xfrm>
        </p:spPr>
        <p:txBody>
          <a:bodyPr/>
          <a:lstStyle/>
          <a:p>
            <a:r>
              <a:rPr lang="fr-FR" dirty="0" smtClean="0"/>
              <a:t>Rennes Métropole </a:t>
            </a:r>
            <a:r>
              <a:rPr lang="fr-FR" dirty="0"/>
              <a:t>• 2023 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Cadastre solaire</a:t>
            </a:r>
            <a:endParaRPr lang="fr-FR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730" y="1819380"/>
            <a:ext cx="8125709" cy="40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_CONDATE_footerNoir">
  <a:themeElements>
    <a:clrScheme name="PREZ CONDATE_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0745F"/>
      </a:accent1>
      <a:accent2>
        <a:srgbClr val="559B7F"/>
      </a:accent2>
      <a:accent3>
        <a:srgbClr val="77B59C"/>
      </a:accent3>
      <a:accent4>
        <a:srgbClr val="ABD1C2"/>
      </a:accent4>
      <a:accent5>
        <a:srgbClr val="476A81"/>
      </a:accent5>
      <a:accent6>
        <a:srgbClr val="6A92AE"/>
      </a:accent6>
      <a:hlink>
        <a:srgbClr val="0563C1"/>
      </a:hlink>
      <a:folHlink>
        <a:srgbClr val="954F72"/>
      </a:folHlink>
    </a:clrScheme>
    <a:fontScheme name="Condate">
      <a:majorFont>
        <a:latin typeface="Condate Medium"/>
        <a:ea typeface=""/>
        <a:cs typeface=""/>
      </a:majorFont>
      <a:minorFont>
        <a:latin typeface="DM Sans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PPT_RennesMetropole_OK" id="{1477C508-2974-4E8F-A32E-6C97FA66A073}" vid="{5C42931D-34A9-406A-A301-0E988E3A7818}"/>
    </a:ext>
  </a:extLst>
</a:theme>
</file>

<file path=ppt/theme/theme2.xml><?xml version="1.0" encoding="utf-8"?>
<a:theme xmlns:a="http://schemas.openxmlformats.org/drawingml/2006/main" name="1_PREZ_CONDATE_footer blanc">
  <a:themeElements>
    <a:clrScheme name="PREZ CONDATE_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0745F"/>
      </a:accent1>
      <a:accent2>
        <a:srgbClr val="559B7F"/>
      </a:accent2>
      <a:accent3>
        <a:srgbClr val="77B59C"/>
      </a:accent3>
      <a:accent4>
        <a:srgbClr val="ABD1C2"/>
      </a:accent4>
      <a:accent5>
        <a:srgbClr val="476A81"/>
      </a:accent5>
      <a:accent6>
        <a:srgbClr val="6A92AE"/>
      </a:accent6>
      <a:hlink>
        <a:srgbClr val="0563C1"/>
      </a:hlink>
      <a:folHlink>
        <a:srgbClr val="954F72"/>
      </a:folHlink>
    </a:clrScheme>
    <a:fontScheme name="Condate DM">
      <a:majorFont>
        <a:latin typeface="Condate Medium"/>
        <a:ea typeface=""/>
        <a:cs typeface=""/>
      </a:majorFont>
      <a:minorFont>
        <a:latin typeface="DM Sans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PPT_RennesMetropole_OK" id="{1477C508-2974-4E8F-A32E-6C97FA66A073}" vid="{55B55EDE-6484-4446-AFDB-B85EFBE5CE5D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B3A0D299BE641981A81A3E46C713A" ma:contentTypeVersion="23" ma:contentTypeDescription="Crée un document." ma:contentTypeScope="" ma:versionID="7cf3181dee8b4116370dfce8521c66d9">
  <xsd:schema xmlns:xsd="http://www.w3.org/2001/XMLSchema" xmlns:xs="http://www.w3.org/2001/XMLSchema" xmlns:p="http://schemas.microsoft.com/office/2006/metadata/properties" xmlns:ns2="8428dfc5-ede0-4304-a174-2523b2fa6dbe" xmlns:ns3="a5953646-3dd5-45c4-ba0f-c611806ea6ec" targetNamespace="http://schemas.microsoft.com/office/2006/metadata/properties" ma:root="true" ma:fieldsID="8431b5e5ad9a88c457d44ba2c209d49f" ns2:_="" ns3:_="">
    <xsd:import namespace="8428dfc5-ede0-4304-a174-2523b2fa6dbe"/>
    <xsd:import namespace="a5953646-3dd5-45c4-ba0f-c611806ea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_Flow_SignoffStatus" minOccurs="0"/>
                <xsd:element ref="ns2:Th_x00e9_matique" minOccurs="0"/>
                <xsd:element ref="ns2:Datedelarticle" minOccurs="0"/>
                <xsd:element ref="ns2:Qui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8dfc5-ede0-4304-a174-2523b2fa6d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c321336-a6bf-418f-9457-b424f02703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État de validation" ma:internalName="_x00c9_tat_x0020_de_x0020_validation">
      <xsd:simpleType>
        <xsd:restriction base="dms:Text"/>
      </xsd:simpleType>
    </xsd:element>
    <xsd:element name="Th_x00e9_matique" ma:index="25" nillable="true" ma:displayName="Thématique" ma:format="Dropdown" ma:indexed="true" ma:internalName="Th_x00e9_matique">
      <xsd:simpleType>
        <xsd:restriction base="dms:Text">
          <xsd:maxLength value="255"/>
        </xsd:restriction>
      </xsd:simpleType>
    </xsd:element>
    <xsd:element name="Datedelarticle" ma:index="26" nillable="true" ma:displayName="Date de l'article" ma:default="[today]" ma:format="DateOnly" ma:internalName="Datedelarticle">
      <xsd:simpleType>
        <xsd:restriction base="dms:DateTime"/>
      </xsd:simpleType>
    </xsd:element>
    <xsd:element name="Qui" ma:index="27" nillable="true" ma:displayName="Qui" ma:format="Dropdown" ma:list="UserInfo" ma:SharePointGroup="0" ma:internalName="Qui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953646-3dd5-45c4-ba0f-c611806ea6e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625138e-aff6-4dfa-931d-7aaf9d10987d}" ma:internalName="TaxCatchAll" ma:showField="CatchAllData" ma:web="a5953646-3dd5-45c4-ba0f-c611806ea6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953646-3dd5-45c4-ba0f-c611806ea6ec" xsi:nil="true"/>
    <Datedelarticle xmlns="8428dfc5-ede0-4304-a174-2523b2fa6dbe">2023-11-14T14:10:38+00:00</Datedelarticle>
    <Th_x00e9_matique xmlns="8428dfc5-ede0-4304-a174-2523b2fa6dbe" xsi:nil="true"/>
    <_Flow_SignoffStatus xmlns="8428dfc5-ede0-4304-a174-2523b2fa6dbe" xsi:nil="true"/>
    <lcf76f155ced4ddcb4097134ff3c332f xmlns="8428dfc5-ede0-4304-a174-2523b2fa6dbe">
      <Terms xmlns="http://schemas.microsoft.com/office/infopath/2007/PartnerControls"/>
    </lcf76f155ced4ddcb4097134ff3c332f>
    <Qui xmlns="8428dfc5-ede0-4304-a174-2523b2fa6dbe">
      <UserInfo>
        <DisplayName/>
        <AccountId xsi:nil="true"/>
        <AccountType/>
      </UserInfo>
    </Qui>
  </documentManagement>
</p:properties>
</file>

<file path=customXml/itemProps1.xml><?xml version="1.0" encoding="utf-8"?>
<ds:datastoreItem xmlns:ds="http://schemas.openxmlformats.org/officeDocument/2006/customXml" ds:itemID="{74A669C2-E9F5-466E-830D-5B3C3C7030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461885-CE05-42B3-948F-4B44D124D769}"/>
</file>

<file path=customXml/itemProps3.xml><?xml version="1.0" encoding="utf-8"?>
<ds:datastoreItem xmlns:ds="http://schemas.openxmlformats.org/officeDocument/2006/customXml" ds:itemID="{67C10960-11CE-4575-B32B-5BD4604FB822}">
  <ds:schemaRefs>
    <ds:schemaRef ds:uri="http://schemas.microsoft.com/office/2006/documentManagement/types"/>
    <ds:schemaRef ds:uri="http://schemas.microsoft.com/office/infopath/2007/PartnerControls"/>
    <ds:schemaRef ds:uri="a9d413ea-c7af-4dff-be7c-11dcd1c97ad2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Modèle PPT_RennesMetropole_OK</Template>
  <TotalTime>3876</TotalTime>
  <Words>912</Words>
  <Application>Microsoft Office PowerPoint</Application>
  <PresentationFormat>Grand écran</PresentationFormat>
  <Paragraphs>151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Condate Medium</vt:lpstr>
      <vt:lpstr>Condate_V2 Medium</vt:lpstr>
      <vt:lpstr>DM Sans</vt:lpstr>
      <vt:lpstr>DM Sans Medium</vt:lpstr>
      <vt:lpstr>riadPro-It</vt:lpstr>
      <vt:lpstr>Times New Roman</vt:lpstr>
      <vt:lpstr>Wingdings</vt:lpstr>
      <vt:lpstr>Wingdings 2</vt:lpstr>
      <vt:lpstr>PREZ_CONDATE_footerNoir</vt:lpstr>
      <vt:lpstr>1_PREZ_CONDATE_footer blanc</vt:lpstr>
      <vt:lpstr>Vers un jumeau numérique  et sa plateforme de coopération</vt:lpstr>
      <vt:lpstr>23 années de 3D à Rennes </vt:lpstr>
      <vt:lpstr>Un jumeau numérique ?</vt:lpstr>
      <vt:lpstr>Expérimentation Virtual Rennes</vt:lpstr>
      <vt:lpstr>Expérimentation Virtual Rennes</vt:lpstr>
      <vt:lpstr>Travaux en cours</vt:lpstr>
      <vt:lpstr>Les trois cas d’usage</vt:lpstr>
      <vt:lpstr>Cadastre solaire</vt:lpstr>
      <vt:lpstr>Cadastre solaire</vt:lpstr>
      <vt:lpstr>Cadastre solaire</vt:lpstr>
      <vt:lpstr>Cadastre solaire</vt:lpstr>
      <vt:lpstr>Cadastre solaire</vt:lpstr>
      <vt:lpstr>Cadastre solaire</vt:lpstr>
      <vt:lpstr>Cadastre solaire</vt:lpstr>
      <vt:lpstr>Cadastre solaire</vt:lpstr>
      <vt:lpstr>Cadastre solaire</vt:lpstr>
      <vt:lpstr>Cadastre solaire</vt:lpstr>
      <vt:lpstr>Cadastre solaire</vt:lpstr>
      <vt:lpstr>Cadastre solaire</vt:lpstr>
      <vt:lpstr>Cadastre solaire</vt:lpstr>
      <vt:lpstr>TramBUS</vt:lpstr>
      <vt:lpstr>TramBUS</vt:lpstr>
      <vt:lpstr>TramBUS</vt:lpstr>
      <vt:lpstr>TramBUS</vt:lpstr>
      <vt:lpstr>Présentation PowerPoint</vt:lpstr>
    </vt:vector>
  </TitlesOfParts>
  <Company>Rennes Métropole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Modèle de présentation</dc:subject>
  <dc:creator>GOUVERNEUR Pauline</dc:creator>
  <cp:keywords>Identité Rennes 2022</cp:keywords>
  <cp:lastModifiedBy>GOUVERNEUR Pauline</cp:lastModifiedBy>
  <cp:revision>197</cp:revision>
  <dcterms:created xsi:type="dcterms:W3CDTF">2023-07-21T09:40:37Z</dcterms:created>
  <dcterms:modified xsi:type="dcterms:W3CDTF">2023-10-30T09:40:14Z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0x0101004F7B3A0D299BE641981A81A3E46C713A</vt:lpwstr>
  </property>
</Properties>
</file>