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354" r:id="rId2"/>
    <p:sldId id="885" r:id="rId3"/>
    <p:sldId id="611" r:id="rId4"/>
    <p:sldId id="948" r:id="rId5"/>
    <p:sldId id="614" r:id="rId6"/>
    <p:sldId id="598" r:id="rId7"/>
    <p:sldId id="596" r:id="rId8"/>
    <p:sldId id="927" r:id="rId9"/>
    <p:sldId id="597" r:id="rId10"/>
    <p:sldId id="891" r:id="rId11"/>
    <p:sldId id="896" r:id="rId12"/>
    <p:sldId id="895" r:id="rId13"/>
    <p:sldId id="898" r:id="rId14"/>
    <p:sldId id="901" r:id="rId15"/>
    <p:sldId id="902" r:id="rId16"/>
    <p:sldId id="899" r:id="rId17"/>
    <p:sldId id="928" r:id="rId18"/>
    <p:sldId id="600" r:id="rId19"/>
    <p:sldId id="1053" r:id="rId20"/>
    <p:sldId id="603" r:id="rId21"/>
    <p:sldId id="605" r:id="rId22"/>
    <p:sldId id="607" r:id="rId23"/>
    <p:sldId id="929" r:id="rId24"/>
    <p:sldId id="606" r:id="rId25"/>
    <p:sldId id="601" r:id="rId26"/>
    <p:sldId id="608" r:id="rId27"/>
    <p:sldId id="992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67A78F-117E-41B2-B163-AED9ED1A69E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3A334C56-4789-4E3F-AF45-1916A23644FE}">
      <dgm:prSet phldrT="[Texte]"/>
      <dgm:spPr/>
      <dgm:t>
        <a:bodyPr/>
        <a:lstStyle/>
        <a:p>
          <a:r>
            <a:rPr lang="fr-FR" dirty="0"/>
            <a:t>Donnée</a:t>
          </a:r>
        </a:p>
      </dgm:t>
    </dgm:pt>
    <dgm:pt modelId="{BDD597A8-A05E-4477-8638-72A5210D2DB7}" type="parTrans" cxnId="{B88FCE2A-B4C0-4261-94C6-5D4B1106644B}">
      <dgm:prSet/>
      <dgm:spPr/>
      <dgm:t>
        <a:bodyPr/>
        <a:lstStyle/>
        <a:p>
          <a:endParaRPr lang="fr-FR"/>
        </a:p>
      </dgm:t>
    </dgm:pt>
    <dgm:pt modelId="{1EB08206-42EE-44C8-B45E-BEACDFEF989C}" type="sibTrans" cxnId="{B88FCE2A-B4C0-4261-94C6-5D4B1106644B}">
      <dgm:prSet/>
      <dgm:spPr/>
      <dgm:t>
        <a:bodyPr/>
        <a:lstStyle/>
        <a:p>
          <a:endParaRPr lang="fr-FR"/>
        </a:p>
      </dgm:t>
    </dgm:pt>
    <dgm:pt modelId="{CFE61794-40DE-4552-B2C8-617306DCC041}">
      <dgm:prSet phldrT="[Texte]"/>
      <dgm:spPr/>
      <dgm:t>
        <a:bodyPr/>
        <a:lstStyle/>
        <a:p>
          <a:r>
            <a:rPr lang="fr-FR" dirty="0"/>
            <a:t>Modèle</a:t>
          </a:r>
        </a:p>
      </dgm:t>
    </dgm:pt>
    <dgm:pt modelId="{88B5C787-0EFE-428E-A23F-6237B96735DF}" type="parTrans" cxnId="{4C95706D-25FE-4470-9B22-AA9D240B29C0}">
      <dgm:prSet/>
      <dgm:spPr/>
      <dgm:t>
        <a:bodyPr/>
        <a:lstStyle/>
        <a:p>
          <a:endParaRPr lang="fr-FR"/>
        </a:p>
      </dgm:t>
    </dgm:pt>
    <dgm:pt modelId="{7CA23606-1AA6-4AEF-9E4B-3857A7398CAB}" type="sibTrans" cxnId="{4C95706D-25FE-4470-9B22-AA9D240B29C0}">
      <dgm:prSet/>
      <dgm:spPr/>
      <dgm:t>
        <a:bodyPr/>
        <a:lstStyle/>
        <a:p>
          <a:endParaRPr lang="fr-FR"/>
        </a:p>
      </dgm:t>
    </dgm:pt>
    <dgm:pt modelId="{E492BC79-E779-460B-8F42-82F9E71BEF9D}">
      <dgm:prSet phldrT="[Texte]"/>
      <dgm:spPr/>
      <dgm:t>
        <a:bodyPr/>
        <a:lstStyle/>
        <a:p>
          <a:r>
            <a:rPr lang="fr-FR" dirty="0"/>
            <a:t>Connaissance</a:t>
          </a:r>
        </a:p>
      </dgm:t>
    </dgm:pt>
    <dgm:pt modelId="{435A10DE-3495-48E4-BB4A-4B5A8119BE57}" type="parTrans" cxnId="{C8F63B0D-C2BD-48B5-9E94-926CA05D1230}">
      <dgm:prSet/>
      <dgm:spPr/>
      <dgm:t>
        <a:bodyPr/>
        <a:lstStyle/>
        <a:p>
          <a:endParaRPr lang="fr-FR"/>
        </a:p>
      </dgm:t>
    </dgm:pt>
    <dgm:pt modelId="{B582A196-A72A-4BC4-952D-D7840CA661B2}" type="sibTrans" cxnId="{C8F63B0D-C2BD-48B5-9E94-926CA05D1230}">
      <dgm:prSet/>
      <dgm:spPr/>
      <dgm:t>
        <a:bodyPr/>
        <a:lstStyle/>
        <a:p>
          <a:endParaRPr lang="fr-FR"/>
        </a:p>
      </dgm:t>
    </dgm:pt>
    <dgm:pt modelId="{17BB764C-111C-4DE9-B2AC-5B72542E47E7}">
      <dgm:prSet phldrT="[Texte]"/>
      <dgm:spPr/>
      <dgm:t>
        <a:bodyPr/>
        <a:lstStyle/>
        <a:p>
          <a:r>
            <a:rPr lang="fr-FR" dirty="0"/>
            <a:t>Information</a:t>
          </a:r>
        </a:p>
      </dgm:t>
    </dgm:pt>
    <dgm:pt modelId="{2BE2356B-8E60-4946-BC61-10F109498F82}" type="parTrans" cxnId="{52F78F5D-6A47-48EE-9985-70175D31FDBD}">
      <dgm:prSet/>
      <dgm:spPr/>
      <dgm:t>
        <a:bodyPr/>
        <a:lstStyle/>
        <a:p>
          <a:endParaRPr lang="fr-FR"/>
        </a:p>
      </dgm:t>
    </dgm:pt>
    <dgm:pt modelId="{8D41AB61-36C8-4638-BD3C-C3E6B0A48F0F}" type="sibTrans" cxnId="{52F78F5D-6A47-48EE-9985-70175D31FDBD}">
      <dgm:prSet/>
      <dgm:spPr/>
      <dgm:t>
        <a:bodyPr/>
        <a:lstStyle/>
        <a:p>
          <a:endParaRPr lang="fr-FR"/>
        </a:p>
      </dgm:t>
    </dgm:pt>
    <dgm:pt modelId="{FFB19565-9BCF-4C02-AA9B-00BCA044A89B}">
      <dgm:prSet phldrT="[Texte]"/>
      <dgm:spPr/>
      <dgm:t>
        <a:bodyPr/>
        <a:lstStyle/>
        <a:p>
          <a:r>
            <a:rPr lang="fr-FR" dirty="0"/>
            <a:t>Compétence</a:t>
          </a:r>
        </a:p>
      </dgm:t>
    </dgm:pt>
    <dgm:pt modelId="{AF6B008E-B570-4A9D-9B81-C068DBE83275}" type="parTrans" cxnId="{86EE66BE-89D5-4660-9B7F-BDF439021EFA}">
      <dgm:prSet/>
      <dgm:spPr/>
      <dgm:t>
        <a:bodyPr/>
        <a:lstStyle/>
        <a:p>
          <a:endParaRPr lang="fr-FR"/>
        </a:p>
      </dgm:t>
    </dgm:pt>
    <dgm:pt modelId="{ABA1053D-AB0B-44F2-9428-20DDF94163A5}" type="sibTrans" cxnId="{86EE66BE-89D5-4660-9B7F-BDF439021EFA}">
      <dgm:prSet/>
      <dgm:spPr/>
      <dgm:t>
        <a:bodyPr/>
        <a:lstStyle/>
        <a:p>
          <a:endParaRPr lang="fr-FR"/>
        </a:p>
      </dgm:t>
    </dgm:pt>
    <dgm:pt modelId="{F87D10C1-5D93-40B5-9A98-681B231CB8CA}" type="pres">
      <dgm:prSet presAssocID="{FD67A78F-117E-41B2-B163-AED9ED1A69EF}" presName="arrowDiagram" presStyleCnt="0">
        <dgm:presLayoutVars>
          <dgm:chMax val="5"/>
          <dgm:dir/>
          <dgm:resizeHandles val="exact"/>
        </dgm:presLayoutVars>
      </dgm:prSet>
      <dgm:spPr/>
    </dgm:pt>
    <dgm:pt modelId="{BFE7F9A4-6F8C-4AA5-AACB-F02CE7CE8068}" type="pres">
      <dgm:prSet presAssocID="{FD67A78F-117E-41B2-B163-AED9ED1A69EF}" presName="arrow" presStyleLbl="bgShp" presStyleIdx="0" presStyleCnt="1" custLinFactNeighborX="-3198" custLinFactNeighborY="-6313"/>
      <dgm:spPr/>
    </dgm:pt>
    <dgm:pt modelId="{F8F010EC-1F40-4354-86FB-11CA59A9E40D}" type="pres">
      <dgm:prSet presAssocID="{FD67A78F-117E-41B2-B163-AED9ED1A69EF}" presName="arrowDiagram5" presStyleCnt="0"/>
      <dgm:spPr/>
    </dgm:pt>
    <dgm:pt modelId="{691D7306-3322-4927-9B26-1D290E1A531A}" type="pres">
      <dgm:prSet presAssocID="{3A334C56-4789-4E3F-AF45-1916A23644FE}" presName="bullet5a" presStyleLbl="node1" presStyleIdx="0" presStyleCnt="5"/>
      <dgm:spPr/>
    </dgm:pt>
    <dgm:pt modelId="{569EF1A6-7717-4CE1-B9A1-74C5FB6EB41F}" type="pres">
      <dgm:prSet presAssocID="{3A334C56-4789-4E3F-AF45-1916A23644FE}" presName="textBox5a" presStyleLbl="revTx" presStyleIdx="0" presStyleCnt="5">
        <dgm:presLayoutVars>
          <dgm:bulletEnabled val="1"/>
        </dgm:presLayoutVars>
      </dgm:prSet>
      <dgm:spPr/>
    </dgm:pt>
    <dgm:pt modelId="{67256F96-7676-411D-9F3A-EF14D6B7A6ED}" type="pres">
      <dgm:prSet presAssocID="{CFE61794-40DE-4552-B2C8-617306DCC041}" presName="bullet5b" presStyleLbl="node1" presStyleIdx="1" presStyleCnt="5"/>
      <dgm:spPr/>
    </dgm:pt>
    <dgm:pt modelId="{8C1E5D77-CCB2-4ABA-B9C8-D826A5CF1206}" type="pres">
      <dgm:prSet presAssocID="{CFE61794-40DE-4552-B2C8-617306DCC041}" presName="textBox5b" presStyleLbl="revTx" presStyleIdx="1" presStyleCnt="5">
        <dgm:presLayoutVars>
          <dgm:bulletEnabled val="1"/>
        </dgm:presLayoutVars>
      </dgm:prSet>
      <dgm:spPr/>
    </dgm:pt>
    <dgm:pt modelId="{33EEC1A1-0AB7-44A4-92ED-232689C5144A}" type="pres">
      <dgm:prSet presAssocID="{17BB764C-111C-4DE9-B2AC-5B72542E47E7}" presName="bullet5c" presStyleLbl="node1" presStyleIdx="2" presStyleCnt="5"/>
      <dgm:spPr/>
    </dgm:pt>
    <dgm:pt modelId="{71FE24D3-0A8B-4DFB-BA2F-5BAFA36BB06E}" type="pres">
      <dgm:prSet presAssocID="{17BB764C-111C-4DE9-B2AC-5B72542E47E7}" presName="textBox5c" presStyleLbl="revTx" presStyleIdx="2" presStyleCnt="5">
        <dgm:presLayoutVars>
          <dgm:bulletEnabled val="1"/>
        </dgm:presLayoutVars>
      </dgm:prSet>
      <dgm:spPr/>
    </dgm:pt>
    <dgm:pt modelId="{E827CF81-9156-4D07-BBAE-1DE2710DB519}" type="pres">
      <dgm:prSet presAssocID="{E492BC79-E779-460B-8F42-82F9E71BEF9D}" presName="bullet5d" presStyleLbl="node1" presStyleIdx="3" presStyleCnt="5"/>
      <dgm:spPr/>
    </dgm:pt>
    <dgm:pt modelId="{A208440D-D09A-4320-BBCE-7814AC1E0107}" type="pres">
      <dgm:prSet presAssocID="{E492BC79-E779-460B-8F42-82F9E71BEF9D}" presName="textBox5d" presStyleLbl="revTx" presStyleIdx="3" presStyleCnt="5">
        <dgm:presLayoutVars>
          <dgm:bulletEnabled val="1"/>
        </dgm:presLayoutVars>
      </dgm:prSet>
      <dgm:spPr/>
    </dgm:pt>
    <dgm:pt modelId="{5DB51E30-35DB-4400-B1C3-E943F85617CF}" type="pres">
      <dgm:prSet presAssocID="{FFB19565-9BCF-4C02-AA9B-00BCA044A89B}" presName="bullet5e" presStyleLbl="node1" presStyleIdx="4" presStyleCnt="5"/>
      <dgm:spPr/>
    </dgm:pt>
    <dgm:pt modelId="{FDDD4ACA-87B4-4A2C-85AD-61ABC1DB66BD}" type="pres">
      <dgm:prSet presAssocID="{FFB19565-9BCF-4C02-AA9B-00BCA044A89B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FF218108-6F30-468E-8223-2EC72D61E4DF}" type="presOf" srcId="{CFE61794-40DE-4552-B2C8-617306DCC041}" destId="{8C1E5D77-CCB2-4ABA-B9C8-D826A5CF1206}" srcOrd="0" destOrd="0" presId="urn:microsoft.com/office/officeart/2005/8/layout/arrow2"/>
    <dgm:cxn modelId="{B521260A-2DCE-4A0F-AA1E-E7C55E51955A}" type="presOf" srcId="{17BB764C-111C-4DE9-B2AC-5B72542E47E7}" destId="{71FE24D3-0A8B-4DFB-BA2F-5BAFA36BB06E}" srcOrd="0" destOrd="0" presId="urn:microsoft.com/office/officeart/2005/8/layout/arrow2"/>
    <dgm:cxn modelId="{C8F63B0D-C2BD-48B5-9E94-926CA05D1230}" srcId="{FD67A78F-117E-41B2-B163-AED9ED1A69EF}" destId="{E492BC79-E779-460B-8F42-82F9E71BEF9D}" srcOrd="3" destOrd="0" parTransId="{435A10DE-3495-48E4-BB4A-4B5A8119BE57}" sibTransId="{B582A196-A72A-4BC4-952D-D7840CA661B2}"/>
    <dgm:cxn modelId="{B88FCE2A-B4C0-4261-94C6-5D4B1106644B}" srcId="{FD67A78F-117E-41B2-B163-AED9ED1A69EF}" destId="{3A334C56-4789-4E3F-AF45-1916A23644FE}" srcOrd="0" destOrd="0" parTransId="{BDD597A8-A05E-4477-8638-72A5210D2DB7}" sibTransId="{1EB08206-42EE-44C8-B45E-BEACDFEF989C}"/>
    <dgm:cxn modelId="{52F78F5D-6A47-48EE-9985-70175D31FDBD}" srcId="{FD67A78F-117E-41B2-B163-AED9ED1A69EF}" destId="{17BB764C-111C-4DE9-B2AC-5B72542E47E7}" srcOrd="2" destOrd="0" parTransId="{2BE2356B-8E60-4946-BC61-10F109498F82}" sibTransId="{8D41AB61-36C8-4638-BD3C-C3E6B0A48F0F}"/>
    <dgm:cxn modelId="{4C95706D-25FE-4470-9B22-AA9D240B29C0}" srcId="{FD67A78F-117E-41B2-B163-AED9ED1A69EF}" destId="{CFE61794-40DE-4552-B2C8-617306DCC041}" srcOrd="1" destOrd="0" parTransId="{88B5C787-0EFE-428E-A23F-6237B96735DF}" sibTransId="{7CA23606-1AA6-4AEF-9E4B-3857A7398CAB}"/>
    <dgm:cxn modelId="{9170F288-98AD-4D49-8122-B39C7F38EC55}" type="presOf" srcId="{FFB19565-9BCF-4C02-AA9B-00BCA044A89B}" destId="{FDDD4ACA-87B4-4A2C-85AD-61ABC1DB66BD}" srcOrd="0" destOrd="0" presId="urn:microsoft.com/office/officeart/2005/8/layout/arrow2"/>
    <dgm:cxn modelId="{EB5BA08A-3C2B-4A0D-AD87-3578C76AE746}" type="presOf" srcId="{E492BC79-E779-460B-8F42-82F9E71BEF9D}" destId="{A208440D-D09A-4320-BBCE-7814AC1E0107}" srcOrd="0" destOrd="0" presId="urn:microsoft.com/office/officeart/2005/8/layout/arrow2"/>
    <dgm:cxn modelId="{1D12568C-6105-4920-8E04-1816A9F44397}" type="presOf" srcId="{FD67A78F-117E-41B2-B163-AED9ED1A69EF}" destId="{F87D10C1-5D93-40B5-9A98-681B231CB8CA}" srcOrd="0" destOrd="0" presId="urn:microsoft.com/office/officeart/2005/8/layout/arrow2"/>
    <dgm:cxn modelId="{86EE66BE-89D5-4660-9B7F-BDF439021EFA}" srcId="{FD67A78F-117E-41B2-B163-AED9ED1A69EF}" destId="{FFB19565-9BCF-4C02-AA9B-00BCA044A89B}" srcOrd="4" destOrd="0" parTransId="{AF6B008E-B570-4A9D-9B81-C068DBE83275}" sibTransId="{ABA1053D-AB0B-44F2-9428-20DDF94163A5}"/>
    <dgm:cxn modelId="{2AD935C3-65C9-43C8-985E-2FCC72BD055E}" type="presOf" srcId="{3A334C56-4789-4E3F-AF45-1916A23644FE}" destId="{569EF1A6-7717-4CE1-B9A1-74C5FB6EB41F}" srcOrd="0" destOrd="0" presId="urn:microsoft.com/office/officeart/2005/8/layout/arrow2"/>
    <dgm:cxn modelId="{5579B42B-23C1-47A1-9172-F8C8BEA7C9EC}" type="presParOf" srcId="{F87D10C1-5D93-40B5-9A98-681B231CB8CA}" destId="{BFE7F9A4-6F8C-4AA5-AACB-F02CE7CE8068}" srcOrd="0" destOrd="0" presId="urn:microsoft.com/office/officeart/2005/8/layout/arrow2"/>
    <dgm:cxn modelId="{01E3C4C0-FCB7-4AA2-9CD6-464543A02C0A}" type="presParOf" srcId="{F87D10C1-5D93-40B5-9A98-681B231CB8CA}" destId="{F8F010EC-1F40-4354-86FB-11CA59A9E40D}" srcOrd="1" destOrd="0" presId="urn:microsoft.com/office/officeart/2005/8/layout/arrow2"/>
    <dgm:cxn modelId="{56221B29-C6E3-488D-AF36-D8B204C9C49D}" type="presParOf" srcId="{F8F010EC-1F40-4354-86FB-11CA59A9E40D}" destId="{691D7306-3322-4927-9B26-1D290E1A531A}" srcOrd="0" destOrd="0" presId="urn:microsoft.com/office/officeart/2005/8/layout/arrow2"/>
    <dgm:cxn modelId="{24F70372-0FE6-4FAE-A30B-9C46F4A81332}" type="presParOf" srcId="{F8F010EC-1F40-4354-86FB-11CA59A9E40D}" destId="{569EF1A6-7717-4CE1-B9A1-74C5FB6EB41F}" srcOrd="1" destOrd="0" presId="urn:microsoft.com/office/officeart/2005/8/layout/arrow2"/>
    <dgm:cxn modelId="{A80A7ECD-E032-4292-9612-8772E373FAC2}" type="presParOf" srcId="{F8F010EC-1F40-4354-86FB-11CA59A9E40D}" destId="{67256F96-7676-411D-9F3A-EF14D6B7A6ED}" srcOrd="2" destOrd="0" presId="urn:microsoft.com/office/officeart/2005/8/layout/arrow2"/>
    <dgm:cxn modelId="{AB8B1B04-6F47-4B09-8A40-6A6315F5D9D8}" type="presParOf" srcId="{F8F010EC-1F40-4354-86FB-11CA59A9E40D}" destId="{8C1E5D77-CCB2-4ABA-B9C8-D826A5CF1206}" srcOrd="3" destOrd="0" presId="urn:microsoft.com/office/officeart/2005/8/layout/arrow2"/>
    <dgm:cxn modelId="{E3B1C85D-E18A-4B25-B59F-E475831C1C08}" type="presParOf" srcId="{F8F010EC-1F40-4354-86FB-11CA59A9E40D}" destId="{33EEC1A1-0AB7-44A4-92ED-232689C5144A}" srcOrd="4" destOrd="0" presId="urn:microsoft.com/office/officeart/2005/8/layout/arrow2"/>
    <dgm:cxn modelId="{7FE607A2-6F66-48A4-9995-7B84311E4568}" type="presParOf" srcId="{F8F010EC-1F40-4354-86FB-11CA59A9E40D}" destId="{71FE24D3-0A8B-4DFB-BA2F-5BAFA36BB06E}" srcOrd="5" destOrd="0" presId="urn:microsoft.com/office/officeart/2005/8/layout/arrow2"/>
    <dgm:cxn modelId="{34A27494-BB98-471C-86A8-4E7551A4D6BB}" type="presParOf" srcId="{F8F010EC-1F40-4354-86FB-11CA59A9E40D}" destId="{E827CF81-9156-4D07-BBAE-1DE2710DB519}" srcOrd="6" destOrd="0" presId="urn:microsoft.com/office/officeart/2005/8/layout/arrow2"/>
    <dgm:cxn modelId="{22978F3F-9EFF-45D3-ABF4-BFB111C7EBA7}" type="presParOf" srcId="{F8F010EC-1F40-4354-86FB-11CA59A9E40D}" destId="{A208440D-D09A-4320-BBCE-7814AC1E0107}" srcOrd="7" destOrd="0" presId="urn:microsoft.com/office/officeart/2005/8/layout/arrow2"/>
    <dgm:cxn modelId="{6B24D856-3800-4952-B65C-FEA8F44FE6FB}" type="presParOf" srcId="{F8F010EC-1F40-4354-86FB-11CA59A9E40D}" destId="{5DB51E30-35DB-4400-B1C3-E943F85617CF}" srcOrd="8" destOrd="0" presId="urn:microsoft.com/office/officeart/2005/8/layout/arrow2"/>
    <dgm:cxn modelId="{DE58651E-9D53-42C4-8822-DD2042921083}" type="presParOf" srcId="{F8F010EC-1F40-4354-86FB-11CA59A9E40D}" destId="{FDDD4ACA-87B4-4A2C-85AD-61ABC1DB66BD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7F9A4-6F8C-4AA5-AACB-F02CE7CE8068}">
      <dsp:nvSpPr>
        <dsp:cNvPr id="0" name=""/>
        <dsp:cNvSpPr/>
      </dsp:nvSpPr>
      <dsp:spPr>
        <a:xfrm>
          <a:off x="1610304" y="0"/>
          <a:ext cx="5908041" cy="369252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1D7306-3322-4927-9B26-1D290E1A531A}">
      <dsp:nvSpPr>
        <dsp:cNvPr id="0" name=""/>
        <dsp:cNvSpPr/>
      </dsp:nvSpPr>
      <dsp:spPr>
        <a:xfrm>
          <a:off x="2381185" y="2745762"/>
          <a:ext cx="135884" cy="1358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9EF1A6-7717-4CE1-B9A1-74C5FB6EB41F}">
      <dsp:nvSpPr>
        <dsp:cNvPr id="0" name=""/>
        <dsp:cNvSpPr/>
      </dsp:nvSpPr>
      <dsp:spPr>
        <a:xfrm>
          <a:off x="2449127" y="2813704"/>
          <a:ext cx="773953" cy="878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3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Donnée</a:t>
          </a:r>
        </a:p>
      </dsp:txBody>
      <dsp:txXfrm>
        <a:off x="2449127" y="2813704"/>
        <a:ext cx="773953" cy="878821"/>
      </dsp:txXfrm>
    </dsp:sp>
    <dsp:sp modelId="{67256F96-7676-411D-9F3A-EF14D6B7A6ED}">
      <dsp:nvSpPr>
        <dsp:cNvPr id="0" name=""/>
        <dsp:cNvSpPr/>
      </dsp:nvSpPr>
      <dsp:spPr>
        <a:xfrm>
          <a:off x="3116736" y="2039012"/>
          <a:ext cx="212689" cy="212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1E5D77-CCB2-4ABA-B9C8-D826A5CF1206}">
      <dsp:nvSpPr>
        <dsp:cNvPr id="0" name=""/>
        <dsp:cNvSpPr/>
      </dsp:nvSpPr>
      <dsp:spPr>
        <a:xfrm>
          <a:off x="3223081" y="2145357"/>
          <a:ext cx="980734" cy="1547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70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Modèle</a:t>
          </a:r>
        </a:p>
      </dsp:txBody>
      <dsp:txXfrm>
        <a:off x="3223081" y="2145357"/>
        <a:ext cx="980734" cy="1547168"/>
      </dsp:txXfrm>
    </dsp:sp>
    <dsp:sp modelId="{33EEC1A1-0AB7-44A4-92ED-232689C5144A}">
      <dsp:nvSpPr>
        <dsp:cNvPr id="0" name=""/>
        <dsp:cNvSpPr/>
      </dsp:nvSpPr>
      <dsp:spPr>
        <a:xfrm>
          <a:off x="4062023" y="1475533"/>
          <a:ext cx="283585" cy="2835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FE24D3-0A8B-4DFB-BA2F-5BAFA36BB06E}">
      <dsp:nvSpPr>
        <dsp:cNvPr id="0" name=""/>
        <dsp:cNvSpPr/>
      </dsp:nvSpPr>
      <dsp:spPr>
        <a:xfrm>
          <a:off x="4203816" y="1617326"/>
          <a:ext cx="1140252" cy="2075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266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Information</a:t>
          </a:r>
        </a:p>
      </dsp:txBody>
      <dsp:txXfrm>
        <a:off x="4203816" y="1617326"/>
        <a:ext cx="1140252" cy="2075199"/>
      </dsp:txXfrm>
    </dsp:sp>
    <dsp:sp modelId="{E827CF81-9156-4D07-BBAE-1DE2710DB519}">
      <dsp:nvSpPr>
        <dsp:cNvPr id="0" name=""/>
        <dsp:cNvSpPr/>
      </dsp:nvSpPr>
      <dsp:spPr>
        <a:xfrm>
          <a:off x="5160918" y="1035384"/>
          <a:ext cx="366298" cy="3662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08440D-D09A-4320-BBCE-7814AC1E0107}">
      <dsp:nvSpPr>
        <dsp:cNvPr id="0" name=""/>
        <dsp:cNvSpPr/>
      </dsp:nvSpPr>
      <dsp:spPr>
        <a:xfrm>
          <a:off x="5344068" y="1218533"/>
          <a:ext cx="1181608" cy="2473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094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Connaissance</a:t>
          </a:r>
        </a:p>
      </dsp:txBody>
      <dsp:txXfrm>
        <a:off x="5344068" y="1218533"/>
        <a:ext cx="1181608" cy="2473992"/>
      </dsp:txXfrm>
    </dsp:sp>
    <dsp:sp modelId="{5DB51E30-35DB-4400-B1C3-E943F85617CF}">
      <dsp:nvSpPr>
        <dsp:cNvPr id="0" name=""/>
        <dsp:cNvSpPr/>
      </dsp:nvSpPr>
      <dsp:spPr>
        <a:xfrm>
          <a:off x="6292308" y="741459"/>
          <a:ext cx="466735" cy="4667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DD4ACA-87B4-4A2C-85AD-61ABC1DB66BD}">
      <dsp:nvSpPr>
        <dsp:cNvPr id="0" name=""/>
        <dsp:cNvSpPr/>
      </dsp:nvSpPr>
      <dsp:spPr>
        <a:xfrm>
          <a:off x="6525676" y="974826"/>
          <a:ext cx="1181608" cy="2717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313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Compétence</a:t>
          </a:r>
        </a:p>
      </dsp:txBody>
      <dsp:txXfrm>
        <a:off x="6525676" y="974826"/>
        <a:ext cx="1181608" cy="27176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A9CE6-4B89-429C-808E-1E51ADE584D9}" type="datetimeFigureOut">
              <a:rPr lang="fr-FR" smtClean="0"/>
              <a:t>06/11/2023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F923D-B730-48CD-9850-D3FA036873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330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'image des diapositives 1">
            <a:extLst>
              <a:ext uri="{FF2B5EF4-FFF2-40B4-BE49-F238E27FC236}">
                <a16:creationId xmlns:a16="http://schemas.microsoft.com/office/drawing/2014/main" id="{2DE481CD-8036-D32E-2FD6-E819FB4E75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Espace réservé des notes 2">
            <a:extLst>
              <a:ext uri="{FF2B5EF4-FFF2-40B4-BE49-F238E27FC236}">
                <a16:creationId xmlns:a16="http://schemas.microsoft.com/office/drawing/2014/main" id="{F0CC8719-8037-29C3-5D33-00F0A16C17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A56BD2-3023-61FD-40BF-7B6D9B7DDB3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9461" name="Espace réservé du numéro de diapositive 4">
            <a:extLst>
              <a:ext uri="{FF2B5EF4-FFF2-40B4-BE49-F238E27FC236}">
                <a16:creationId xmlns:a16="http://schemas.microsoft.com/office/drawing/2014/main" id="{43812F5D-F0DA-4248-3E8A-7AD242AE7B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B1437A8-DD0F-4983-AC5F-52A448A17E89}" type="slidenum">
              <a:rPr lang="fr-FR" altLang="fr-FR" smtClean="0"/>
              <a:pPr/>
              <a:t>15</a:t>
            </a:fld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902391-A364-4202-B0BE-31C14A41F6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271FF50-DB81-4DB2-BE02-F5DFA7C9B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D523CF-AB96-4BD3-94DD-FA9FC30C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711FF-EC8B-4908-BF97-340EC50F5001}" type="datetime1">
              <a:rPr lang="fr-FR" smtClean="0"/>
              <a:t>06/11/2023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F45563-1A1F-4427-8329-716EA579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1562" y="6356350"/>
            <a:ext cx="5503984" cy="36512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Nathalie Julien </a:t>
            </a:r>
            <a:r>
              <a:rPr lang="fr-FR" i="1" dirty="0"/>
              <a:t>Le jumeau numérique dans l’industrie du futur </a:t>
            </a:r>
            <a:r>
              <a:rPr lang="fr-FR" dirty="0" err="1"/>
              <a:t>Lab</a:t>
            </a:r>
            <a:r>
              <a:rPr lang="fr-FR" dirty="0"/>
              <a:t>-STICC Avril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C959DD-36BB-46D3-B318-FAF06FCF5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3C97-3F0F-45ED-94E6-7BEF59834A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256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C7A085-AF4C-4316-A537-56C86EAB2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5C706FE-282D-4FF5-BD0E-A42860CF79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C0B4E5-62ED-4C40-8CBE-8BB04374B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C40F3-F577-42FB-B48B-5088BD970443}" type="datetime1">
              <a:rPr lang="fr-FR" smtClean="0"/>
              <a:t>06/11/2023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5885CA-9132-44EF-AF5D-6E3BC3FE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Nathalie Julien </a:t>
            </a:r>
            <a:r>
              <a:rPr lang="fr-FR" i="1" dirty="0"/>
              <a:t>Le jumeau numérique dans l’industrie du futur </a:t>
            </a:r>
            <a:r>
              <a:rPr lang="fr-FR" dirty="0" err="1"/>
              <a:t>Helmo</a:t>
            </a:r>
            <a:r>
              <a:rPr lang="fr-FR" dirty="0"/>
              <a:t> Mars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BDAE20-79B7-45BF-A41D-D595F07AF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3C97-3F0F-45ED-94E6-7BEF59834A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205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732AEA0-BA6B-4832-8884-64ED3168B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5632815-5898-4FEB-A377-09B85363B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A14D22-1A0A-4593-901B-E571F49E5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F9093-B9CE-45C5-BB2A-32C8EAF81A13}" type="datetime1">
              <a:rPr lang="fr-FR" smtClean="0"/>
              <a:t>06/11/2023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6F07B8-E974-4C15-B2AD-C2FBC22BB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Nathalie Julien </a:t>
            </a:r>
            <a:r>
              <a:rPr lang="fr-FR" i="1" dirty="0"/>
              <a:t>Le jumeau numérique dans l’industrie du futur </a:t>
            </a:r>
            <a:r>
              <a:rPr lang="fr-FR" dirty="0" err="1"/>
              <a:t>Helmo</a:t>
            </a:r>
            <a:r>
              <a:rPr lang="fr-FR" dirty="0"/>
              <a:t> Mars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7D8472-763C-4018-8CBA-FF9344435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3C97-3F0F-45ED-94E6-7BEF59834A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7712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377A2F-333C-32BC-C7E0-AE2A962B7C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37" b="23077"/>
          <a:stretch>
            <a:fillRect/>
          </a:stretch>
        </p:blipFill>
        <p:spPr bwMode="auto">
          <a:xfrm>
            <a:off x="-22225" y="0"/>
            <a:ext cx="1695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681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AFACE4-31A1-4836-AD18-C8633CD3F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A2758B-989E-4DC1-9BB6-88B37AB0B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5C0C47-B398-43FF-9106-364700045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3565-A642-4E10-91DD-23E8276F3BFC}" type="datetime1">
              <a:rPr lang="fr-FR" smtClean="0"/>
              <a:t>06/11/2023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42621B-059B-4737-8521-25AB7E7AA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325208" cy="36512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Nathalie Julien </a:t>
            </a:r>
            <a:r>
              <a:rPr lang="fr-FR" i="1" dirty="0"/>
              <a:t>Le jumeau numérique dans l’industrie du futur </a:t>
            </a:r>
            <a:r>
              <a:rPr lang="fr-FR" dirty="0" err="1"/>
              <a:t>Lab</a:t>
            </a:r>
            <a:r>
              <a:rPr lang="fr-FR" dirty="0"/>
              <a:t>-STICC Avril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F1B415-FC46-4D9A-A978-7CDEEEA19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3C97-3F0F-45ED-94E6-7BEF59834A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6825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9A8F40-7952-41BA-B935-059FD99B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EAAF08-429F-4B04-AF93-2BF41CE6D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C85C2E-3BA8-4B2E-A2F5-8E49BD135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83F55-E78F-482D-983F-B383F29F91D3}" type="datetime1">
              <a:rPr lang="fr-FR" smtClean="0"/>
              <a:t>06/11/2023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FA5F10-B98C-4F3D-982A-814EA1946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Nathalie Julien </a:t>
            </a:r>
            <a:r>
              <a:rPr lang="fr-FR" i="1" dirty="0"/>
              <a:t>Le jumeau numérique dans l’industrie du futur </a:t>
            </a:r>
            <a:r>
              <a:rPr lang="fr-FR" dirty="0" err="1"/>
              <a:t>Helmo</a:t>
            </a:r>
            <a:r>
              <a:rPr lang="fr-FR" dirty="0"/>
              <a:t> Mars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76CBEB-4674-4B1D-8410-BA31041B1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3C97-3F0F-45ED-94E6-7BEF59834A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38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D8276B-B14F-4C87-A984-F35E5D81D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63D10D-4F5C-404E-9D31-6887C08CFC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0A85C4-192E-4111-B43E-92DBFDF24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0B247A-7109-4A17-8BBE-9A24F8502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718C-FC76-4862-84A0-725D6F6F1921}" type="datetime1">
              <a:rPr lang="fr-FR" smtClean="0"/>
              <a:t>06/11/2023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717575-9C85-4876-A7BA-6EA13E139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Nathalie Julien </a:t>
            </a:r>
            <a:r>
              <a:rPr lang="fr-FR" i="1" dirty="0"/>
              <a:t>Le jumeau numérique dans l’industrie du futur </a:t>
            </a:r>
            <a:r>
              <a:rPr lang="fr-FR" dirty="0" err="1"/>
              <a:t>Helmo</a:t>
            </a:r>
            <a:r>
              <a:rPr lang="fr-FR" dirty="0"/>
              <a:t> Mars 2021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3F7D78-9156-4EA3-B02D-068A724CA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3C97-3F0F-45ED-94E6-7BEF59834A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817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007F3D-F62C-4B4F-BAFB-FB41EF64D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08F546-F728-48C4-9803-1EECEC767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12C659A-919E-4A58-A0B4-FB399A4C1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F1E73A6-FA14-4B7B-848C-422E0B7630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D28049A-39E5-4AA1-A9CB-87CE0DD8A8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50077BC-DC46-4FE8-A1B6-1CB0E1B2E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0C7F-7F5D-4130-9D87-E7DE1A18DDAF}" type="datetime1">
              <a:rPr lang="fr-FR" smtClean="0"/>
              <a:t>06/11/2023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9B62EB3-008D-4D5B-8A77-FA5193BE5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Nathalie Julien </a:t>
            </a:r>
            <a:r>
              <a:rPr lang="fr-FR" i="1" dirty="0"/>
              <a:t>Le jumeau numérique dans l’industrie du futur </a:t>
            </a:r>
            <a:r>
              <a:rPr lang="fr-FR" dirty="0" err="1"/>
              <a:t>Helmo</a:t>
            </a:r>
            <a:r>
              <a:rPr lang="fr-FR" dirty="0"/>
              <a:t> Mars 2021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A90BC75-C972-4B4E-A1F7-A519C5C9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3C97-3F0F-45ED-94E6-7BEF59834A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9913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078C06-63B6-44F7-B93C-D1E64B00D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B7DFB6D-27E0-4626-92AB-4419D36BD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AE12-2394-48BA-95AA-6F53ACC82024}" type="datetime1">
              <a:rPr lang="fr-FR" smtClean="0"/>
              <a:t>06/11/2023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FB98FEA-A332-4E8C-B571-6B3587C7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Nathalie Julien </a:t>
            </a:r>
            <a:r>
              <a:rPr lang="fr-FR" i="1" dirty="0"/>
              <a:t>Le jumeau numérique dans l’industrie du futur </a:t>
            </a:r>
            <a:r>
              <a:rPr lang="fr-FR" dirty="0" err="1"/>
              <a:t>Helmo</a:t>
            </a:r>
            <a:r>
              <a:rPr lang="fr-FR" dirty="0"/>
              <a:t> Mars 2021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8D3293-8105-4B34-905E-0349A7283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3C97-3F0F-45ED-94E6-7BEF59834A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56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80888C-1710-4149-A4AC-1D52E2A3A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67CE-32E0-4D28-BBB3-719BBDEC6684}" type="datetime1">
              <a:rPr lang="fr-FR" smtClean="0"/>
              <a:t>06/11/2023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EA85672-A280-4D1F-8ADA-32D3B9382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Nathalie Julien </a:t>
            </a:r>
            <a:r>
              <a:rPr lang="fr-FR" i="1" dirty="0"/>
              <a:t>Le jumeau numérique dans l’industrie du futur </a:t>
            </a:r>
            <a:r>
              <a:rPr lang="fr-FR" dirty="0" err="1"/>
              <a:t>Helmo</a:t>
            </a:r>
            <a:r>
              <a:rPr lang="fr-FR" dirty="0"/>
              <a:t> Mars 2021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EFF3CA-BF07-4F20-91BD-FA75B7FF4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3C97-3F0F-45ED-94E6-7BEF59834A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465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98C9E7-7569-40E2-B357-DD334F35C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1FADD7-7C5E-4185-A8BE-F82982617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9876C8-6C52-4C18-90F0-D34D5FBDE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6C39E2-88F4-4BAC-B743-974179E2B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55EC6-6AF8-4D8B-8E14-DD289655B37A}" type="datetime1">
              <a:rPr lang="fr-FR" smtClean="0"/>
              <a:t>06/11/2023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2454CE-191B-429D-939B-16C421F2E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Nathalie Julien </a:t>
            </a:r>
            <a:r>
              <a:rPr lang="fr-FR" i="1" dirty="0"/>
              <a:t>Le jumeau numérique dans l’industrie du futur </a:t>
            </a:r>
            <a:r>
              <a:rPr lang="fr-FR" dirty="0" err="1"/>
              <a:t>Helmo</a:t>
            </a:r>
            <a:r>
              <a:rPr lang="fr-FR" dirty="0"/>
              <a:t> Mars 2021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A0387C-9D43-4F76-8815-889ABD637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3C97-3F0F-45ED-94E6-7BEF59834A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776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DC7E1F-F5A0-4A5D-863A-69C1B891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66E887F-90DF-49C7-BCF9-77A5E898A7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65843C-6884-44C0-962C-317B8F6C07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AAE784-BF87-40AE-ADE7-6D2CC0A8A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2D9C3-5DE2-408F-8551-A9F367ACC484}" type="datetime1">
              <a:rPr lang="fr-FR" smtClean="0"/>
              <a:t>06/11/2023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121B56-EB63-4F9A-AC58-4DCB31151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Nathalie Julien </a:t>
            </a:r>
            <a:r>
              <a:rPr lang="fr-FR" i="1" dirty="0"/>
              <a:t>Le jumeau numérique dans l’industrie du futur </a:t>
            </a:r>
            <a:r>
              <a:rPr lang="fr-FR" dirty="0" err="1"/>
              <a:t>Helmo</a:t>
            </a:r>
            <a:r>
              <a:rPr lang="fr-FR" dirty="0"/>
              <a:t> Mars 2021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F30EB5-ACB0-4CB9-97B2-CE6BDC1C6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3C97-3F0F-45ED-94E6-7BEF59834A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126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E5187DB-C634-47DA-8E76-9AD2A135C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53FC47-3496-4D87-9FED-B3E4425E4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2A6569-1B09-45B9-90E8-27C3DB7D8E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74A6B-D79A-4DDD-AFA7-F475DCBC8488}" type="datetime1">
              <a:rPr lang="fr-FR" smtClean="0"/>
              <a:t>06/11/2023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26E263-55D1-479C-B5E6-A62967F03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Nathalie Julien </a:t>
            </a:r>
            <a:r>
              <a:rPr lang="fr-FR" i="1" dirty="0"/>
              <a:t>Le jumeau numérique dans l’industrie du futur </a:t>
            </a:r>
            <a:r>
              <a:rPr lang="fr-FR" dirty="0" err="1"/>
              <a:t>Helmo</a:t>
            </a:r>
            <a:r>
              <a:rPr lang="fr-FR" dirty="0"/>
              <a:t> Mars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45A654-D883-4DFB-9C2C-F1B5436C7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13C97-3F0F-45ED-94E6-7BEF59834A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95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hyperlink" Target="mailto:nathalie.julien@univ-ubs.f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-hmnNRY3ew" TargetMode="External"/><Relationship Id="rId2" Type="http://schemas.openxmlformats.org/officeDocument/2006/relationships/hyperlink" Target="mailto:nathalie.julien@univ-ubs.fr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hyperlink" Target="https://www.youtube.com/watch?v=t3E5gOA7GC8&amp;t=6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7B1AA3-19B2-4091-88A2-63CC45EF5C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7956" y="1722714"/>
            <a:ext cx="10601110" cy="1796808"/>
          </a:xfrm>
        </p:spPr>
        <p:txBody>
          <a:bodyPr>
            <a:normAutofit/>
          </a:bodyPr>
          <a:lstStyle/>
          <a:p>
            <a:r>
              <a:rPr lang="en-US" sz="4000" dirty="0"/>
              <a:t>Introduction aux </a:t>
            </a:r>
            <a:r>
              <a:rPr lang="en-US" sz="4000" dirty="0" err="1"/>
              <a:t>jumeaux</a:t>
            </a:r>
            <a:r>
              <a:rPr lang="en-US" sz="4000" dirty="0"/>
              <a:t> </a:t>
            </a:r>
            <a:r>
              <a:rPr lang="en-US" sz="4000" dirty="0" err="1"/>
              <a:t>numériques</a:t>
            </a:r>
            <a:endParaRPr lang="fr-FR" sz="115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EAE95ED-68F0-48C4-87C0-24BA6B260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7702" y="4773280"/>
            <a:ext cx="9144000" cy="1397448"/>
          </a:xfrm>
        </p:spPr>
        <p:txBody>
          <a:bodyPr>
            <a:normAutofit fontScale="92500" lnSpcReduction="20000"/>
          </a:bodyPr>
          <a:lstStyle/>
          <a:p>
            <a:r>
              <a:rPr lang="fr-FR" sz="3500" dirty="0"/>
              <a:t>Nathalie Julien</a:t>
            </a:r>
          </a:p>
          <a:p>
            <a:endParaRPr lang="fr-FR" sz="3200" dirty="0"/>
          </a:p>
          <a:p>
            <a:r>
              <a:rPr lang="fr-FR" sz="3200" dirty="0"/>
              <a:t>06/11/23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4BF2DFE-9C68-4A16-BFA4-3A7ABF80992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5" y="361024"/>
            <a:ext cx="3078857" cy="136169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9D14704-FD2F-4867-BA4D-46FB2CBBC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993" y="365870"/>
            <a:ext cx="1223898" cy="1240363"/>
          </a:xfrm>
          <a:prstGeom prst="rect">
            <a:avLst/>
          </a:prstGeom>
        </p:spPr>
      </p:pic>
      <p:pic>
        <p:nvPicPr>
          <p:cNvPr id="10" name="Image 9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3C20B76D-D35E-FE51-7F56-7F1C6F43D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7" y="414473"/>
            <a:ext cx="2828925" cy="125479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B9C880D-A2BB-BB4F-4F01-2F8BD5CDE3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4" y="82801"/>
            <a:ext cx="2543175" cy="17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27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oneTexte 4">
            <a:extLst>
              <a:ext uri="{FF2B5EF4-FFF2-40B4-BE49-F238E27FC236}">
                <a16:creationId xmlns:a16="http://schemas.microsoft.com/office/drawing/2014/main" id="{1742332B-2C40-679D-B481-810BE89DA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476250"/>
            <a:ext cx="9121775" cy="40005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chemeClr val="accent2"/>
                </a:solidFill>
                <a:latin typeface="Arial" panose="020B0604020202020204" pitchFamily="34" charset="0"/>
              </a:rPr>
              <a:t>CONCEPTION</a:t>
            </a:r>
          </a:p>
        </p:txBody>
      </p:sp>
      <p:sp>
        <p:nvSpPr>
          <p:cNvPr id="13316" name="ZoneTexte 5">
            <a:extLst>
              <a:ext uri="{FF2B5EF4-FFF2-40B4-BE49-F238E27FC236}">
                <a16:creationId xmlns:a16="http://schemas.microsoft.com/office/drawing/2014/main" id="{CFFB6D98-AE3B-BE81-AAA3-957C20EB9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4475" y="2727325"/>
            <a:ext cx="22177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rgbClr val="0070C0"/>
                </a:solidFill>
                <a:latin typeface="Arial" panose="020B0604020202020204" pitchFamily="34" charset="0"/>
              </a:rPr>
              <a:t>Prototype</a:t>
            </a:r>
            <a:endParaRPr lang="fr-FR" altLang="fr-FR" i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3317" name="ZoneTexte 2">
            <a:extLst>
              <a:ext uri="{FF2B5EF4-FFF2-40B4-BE49-F238E27FC236}">
                <a16:creationId xmlns:a16="http://schemas.microsoft.com/office/drawing/2014/main" id="{7D44DF05-1F61-5F52-3CC1-52F28559C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3" y="5332413"/>
            <a:ext cx="36734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i="1">
                <a:latin typeface="Arial" panose="020B0604020202020204" pitchFamily="34" charset="0"/>
              </a:rPr>
              <a:t>Source : www.commercient.com</a:t>
            </a:r>
          </a:p>
        </p:txBody>
      </p:sp>
      <p:pic>
        <p:nvPicPr>
          <p:cNvPr id="7" name="IllustriousThickClingfish-mobile">
            <a:hlinkClick r:id="" action="ppaction://media"/>
            <a:extLst>
              <a:ext uri="{FF2B5EF4-FFF2-40B4-BE49-F238E27FC236}">
                <a16:creationId xmlns:a16="http://schemas.microsoft.com/office/drawing/2014/main" id="{FF60B132-5D33-D782-F797-3034C2DDA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50" y="1219200"/>
            <a:ext cx="648335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oneTexte 4">
            <a:extLst>
              <a:ext uri="{FF2B5EF4-FFF2-40B4-BE49-F238E27FC236}">
                <a16:creationId xmlns:a16="http://schemas.microsoft.com/office/drawing/2014/main" id="{8A6D53EE-2C1F-F339-C4CE-E32CD94FD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476250"/>
            <a:ext cx="9121775" cy="46196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accent2"/>
                </a:solidFill>
                <a:latin typeface="Arial" panose="020B0604020202020204" pitchFamily="34" charset="0"/>
              </a:rPr>
              <a:t>PRODUCTION</a:t>
            </a:r>
          </a:p>
        </p:txBody>
      </p:sp>
      <p:pic>
        <p:nvPicPr>
          <p:cNvPr id="14340" name="Image 3">
            <a:extLst>
              <a:ext uri="{FF2B5EF4-FFF2-40B4-BE49-F238E27FC236}">
                <a16:creationId xmlns:a16="http://schemas.microsoft.com/office/drawing/2014/main" id="{9DD36FC7-0311-91C6-9DF4-2C4622368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692275"/>
            <a:ext cx="1319212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age 4">
            <a:extLst>
              <a:ext uri="{FF2B5EF4-FFF2-40B4-BE49-F238E27FC236}">
                <a16:creationId xmlns:a16="http://schemas.microsoft.com/office/drawing/2014/main" id="{4DD997B9-D684-7A98-8D17-EA58DBCBF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3381375"/>
            <a:ext cx="1319212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Image 5">
            <a:extLst>
              <a:ext uri="{FF2B5EF4-FFF2-40B4-BE49-F238E27FC236}">
                <a16:creationId xmlns:a16="http://schemas.microsoft.com/office/drawing/2014/main" id="{E92897D0-4D5E-1071-C054-631142DDA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3381375"/>
            <a:ext cx="1319213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Image 6">
            <a:extLst>
              <a:ext uri="{FF2B5EF4-FFF2-40B4-BE49-F238E27FC236}">
                <a16:creationId xmlns:a16="http://schemas.microsoft.com/office/drawing/2014/main" id="{DD2B8A12-5CD6-A9E7-29EE-AF5B8EFCD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381375"/>
            <a:ext cx="1319213" cy="9445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4099001A-8FF9-041D-8781-D46EE24FBBF9}"/>
              </a:ext>
            </a:extLst>
          </p:cNvPr>
          <p:cNvCxnSpPr/>
          <p:nvPr/>
        </p:nvCxnSpPr>
        <p:spPr>
          <a:xfrm flipH="1">
            <a:off x="3959225" y="2636838"/>
            <a:ext cx="2424113" cy="592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FFF9F74-D7F6-4F52-A98A-882EDD5E09E4}"/>
              </a:ext>
            </a:extLst>
          </p:cNvPr>
          <p:cNvCxnSpPr>
            <a:cxnSpLocks/>
          </p:cNvCxnSpPr>
          <p:nvPr/>
        </p:nvCxnSpPr>
        <p:spPr>
          <a:xfrm flipH="1">
            <a:off x="5735638" y="2713038"/>
            <a:ext cx="912812" cy="654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F7226C9-635C-2AE6-26D4-BFA2FD09F170}"/>
              </a:ext>
            </a:extLst>
          </p:cNvPr>
          <p:cNvCxnSpPr>
            <a:cxnSpLocks/>
          </p:cNvCxnSpPr>
          <p:nvPr/>
        </p:nvCxnSpPr>
        <p:spPr>
          <a:xfrm>
            <a:off x="7191375" y="2713038"/>
            <a:ext cx="849313" cy="654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7" name="ZoneTexte 10">
            <a:extLst>
              <a:ext uri="{FF2B5EF4-FFF2-40B4-BE49-F238E27FC236}">
                <a16:creationId xmlns:a16="http://schemas.microsoft.com/office/drawing/2014/main" id="{B18F53F9-3ABE-BE90-C00E-1D1B860F0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4511675"/>
            <a:ext cx="647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DT1</a:t>
            </a:r>
          </a:p>
        </p:txBody>
      </p:sp>
      <p:sp>
        <p:nvSpPr>
          <p:cNvPr id="14348" name="ZoneTexte 11">
            <a:extLst>
              <a:ext uri="{FF2B5EF4-FFF2-40B4-BE49-F238E27FC236}">
                <a16:creationId xmlns:a16="http://schemas.microsoft.com/office/drawing/2014/main" id="{8127C5F5-773C-299E-42E0-39190547B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8" y="4524375"/>
            <a:ext cx="64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DT2</a:t>
            </a:r>
          </a:p>
        </p:txBody>
      </p:sp>
      <p:sp>
        <p:nvSpPr>
          <p:cNvPr id="14349" name="ZoneTexte 12">
            <a:extLst>
              <a:ext uri="{FF2B5EF4-FFF2-40B4-BE49-F238E27FC236}">
                <a16:creationId xmlns:a16="http://schemas.microsoft.com/office/drawing/2014/main" id="{AF11E7A3-1FD2-2E3C-83D8-1E7360901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838" y="4522788"/>
            <a:ext cx="647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DT3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A858D3A-763E-88DB-1809-A56AB4F67592}"/>
              </a:ext>
            </a:extLst>
          </p:cNvPr>
          <p:cNvSpPr txBox="1">
            <a:spLocks/>
          </p:cNvSpPr>
          <p:nvPr/>
        </p:nvSpPr>
        <p:spPr>
          <a:xfrm>
            <a:off x="9312275" y="211138"/>
            <a:ext cx="3425825" cy="4851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fr-FR" kern="0" dirty="0">
                <a:solidFill>
                  <a:srgbClr val="0070C0"/>
                </a:solidFill>
              </a:rPr>
              <a:t>Instance</a:t>
            </a:r>
            <a:endParaRPr lang="fr-FR" i="1" kern="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oneTexte 4">
            <a:extLst>
              <a:ext uri="{FF2B5EF4-FFF2-40B4-BE49-F238E27FC236}">
                <a16:creationId xmlns:a16="http://schemas.microsoft.com/office/drawing/2014/main" id="{C0FB78D3-DE8A-AA51-FA5B-691191D73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476250"/>
            <a:ext cx="9121775" cy="46196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accent2"/>
                </a:solidFill>
                <a:latin typeface="Arial" panose="020B0604020202020204" pitchFamily="34" charset="0"/>
              </a:rPr>
              <a:t>EXPLOITATION - MAINTENANCE</a:t>
            </a:r>
          </a:p>
        </p:txBody>
      </p:sp>
      <p:pic>
        <p:nvPicPr>
          <p:cNvPr id="15364" name="Image 5">
            <a:extLst>
              <a:ext uri="{FF2B5EF4-FFF2-40B4-BE49-F238E27FC236}">
                <a16:creationId xmlns:a16="http://schemas.microsoft.com/office/drawing/2014/main" id="{C99DAD15-5F57-B91E-81B2-F6D75973E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1339850"/>
            <a:ext cx="1319213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Image 6">
            <a:extLst>
              <a:ext uri="{FF2B5EF4-FFF2-40B4-BE49-F238E27FC236}">
                <a16:creationId xmlns:a16="http://schemas.microsoft.com/office/drawing/2014/main" id="{571BAA17-2248-DABE-891E-92C1D8525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5" y="3028950"/>
            <a:ext cx="1319213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 7">
            <a:extLst>
              <a:ext uri="{FF2B5EF4-FFF2-40B4-BE49-F238E27FC236}">
                <a16:creationId xmlns:a16="http://schemas.microsoft.com/office/drawing/2014/main" id="{7C5B49D3-9E0C-E2B1-DE01-BB43B65B2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3028950"/>
            <a:ext cx="1319212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 8">
            <a:extLst>
              <a:ext uri="{FF2B5EF4-FFF2-40B4-BE49-F238E27FC236}">
                <a16:creationId xmlns:a16="http://schemas.microsoft.com/office/drawing/2014/main" id="{10751C89-32E4-0CE8-4235-1F6512809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3" y="3028950"/>
            <a:ext cx="1319212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A27FD2C-A78E-F028-AC33-5AA318B69138}"/>
              </a:ext>
            </a:extLst>
          </p:cNvPr>
          <p:cNvCxnSpPr/>
          <p:nvPr/>
        </p:nvCxnSpPr>
        <p:spPr>
          <a:xfrm flipH="1">
            <a:off x="3449638" y="2284413"/>
            <a:ext cx="2425700" cy="592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59342F5-BE39-E011-4E5B-00A89760C17A}"/>
              </a:ext>
            </a:extLst>
          </p:cNvPr>
          <p:cNvCxnSpPr>
            <a:cxnSpLocks/>
          </p:cNvCxnSpPr>
          <p:nvPr/>
        </p:nvCxnSpPr>
        <p:spPr>
          <a:xfrm flipH="1">
            <a:off x="5226050" y="2360613"/>
            <a:ext cx="914400" cy="654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1ECC6A7-8AFA-C577-02D1-C8AC427035A0}"/>
              </a:ext>
            </a:extLst>
          </p:cNvPr>
          <p:cNvCxnSpPr>
            <a:cxnSpLocks/>
          </p:cNvCxnSpPr>
          <p:nvPr/>
        </p:nvCxnSpPr>
        <p:spPr>
          <a:xfrm>
            <a:off x="6681788" y="2360613"/>
            <a:ext cx="849312" cy="654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1" name="ZoneTexte 12">
            <a:extLst>
              <a:ext uri="{FF2B5EF4-FFF2-40B4-BE49-F238E27FC236}">
                <a16:creationId xmlns:a16="http://schemas.microsoft.com/office/drawing/2014/main" id="{DF4E7F35-9B78-DB60-F141-AC4CE0393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213" y="4002088"/>
            <a:ext cx="647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DT1</a:t>
            </a:r>
          </a:p>
        </p:txBody>
      </p:sp>
      <p:sp>
        <p:nvSpPr>
          <p:cNvPr id="15372" name="ZoneTexte 13">
            <a:extLst>
              <a:ext uri="{FF2B5EF4-FFF2-40B4-BE49-F238E27FC236}">
                <a16:creationId xmlns:a16="http://schemas.microsoft.com/office/drawing/2014/main" id="{EA4788A8-F9ED-ADA7-E5D0-87351011F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4048125"/>
            <a:ext cx="64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DT2</a:t>
            </a:r>
          </a:p>
        </p:txBody>
      </p:sp>
      <p:sp>
        <p:nvSpPr>
          <p:cNvPr id="15373" name="ZoneTexte 14">
            <a:extLst>
              <a:ext uri="{FF2B5EF4-FFF2-40B4-BE49-F238E27FC236}">
                <a16:creationId xmlns:a16="http://schemas.microsoft.com/office/drawing/2014/main" id="{6A790C16-4EB9-D323-9673-9A2EC672D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888" y="4035425"/>
            <a:ext cx="649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DT3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C91A635-1E51-3438-EFCE-A34C7CB823DB}"/>
              </a:ext>
            </a:extLst>
          </p:cNvPr>
          <p:cNvCxnSpPr>
            <a:cxnSpLocks/>
          </p:cNvCxnSpPr>
          <p:nvPr/>
        </p:nvCxnSpPr>
        <p:spPr>
          <a:xfrm>
            <a:off x="2728913" y="4014788"/>
            <a:ext cx="0" cy="1063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CD45893-68F6-46D4-E6C4-41F7020FD3B9}"/>
              </a:ext>
            </a:extLst>
          </p:cNvPr>
          <p:cNvCxnSpPr>
            <a:cxnSpLocks/>
          </p:cNvCxnSpPr>
          <p:nvPr/>
        </p:nvCxnSpPr>
        <p:spPr>
          <a:xfrm>
            <a:off x="5094288" y="4014788"/>
            <a:ext cx="0" cy="1063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C693049-251C-4AE6-9919-CF7376D1648A}"/>
              </a:ext>
            </a:extLst>
          </p:cNvPr>
          <p:cNvCxnSpPr>
            <a:cxnSpLocks/>
          </p:cNvCxnSpPr>
          <p:nvPr/>
        </p:nvCxnSpPr>
        <p:spPr>
          <a:xfrm>
            <a:off x="7602538" y="4002088"/>
            <a:ext cx="0" cy="1063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7" name="ZoneTexte 18">
            <a:extLst>
              <a:ext uri="{FF2B5EF4-FFF2-40B4-BE49-F238E27FC236}">
                <a16:creationId xmlns:a16="http://schemas.microsoft.com/office/drawing/2014/main" id="{60AA637B-28C3-A6D5-3FF1-35A568D9C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4660900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Client 1</a:t>
            </a:r>
          </a:p>
        </p:txBody>
      </p:sp>
      <p:sp>
        <p:nvSpPr>
          <p:cNvPr id="15378" name="ZoneTexte 19">
            <a:extLst>
              <a:ext uri="{FF2B5EF4-FFF2-40B4-BE49-F238E27FC236}">
                <a16:creationId xmlns:a16="http://schemas.microsoft.com/office/drawing/2014/main" id="{72333550-4266-E521-8FAB-53170CE55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725" y="4664075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Client 2</a:t>
            </a:r>
          </a:p>
        </p:txBody>
      </p:sp>
      <p:sp>
        <p:nvSpPr>
          <p:cNvPr id="15379" name="ZoneTexte 20">
            <a:extLst>
              <a:ext uri="{FF2B5EF4-FFF2-40B4-BE49-F238E27FC236}">
                <a16:creationId xmlns:a16="http://schemas.microsoft.com/office/drawing/2014/main" id="{2D016808-EB6F-A2BD-266E-2D1E34C87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2538" y="4654550"/>
            <a:ext cx="1054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Client 3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813403E-8F14-3E60-7C98-303366197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229" y="5120623"/>
            <a:ext cx="1319119" cy="945205"/>
          </a:xfrm>
          <a:prstGeom prst="trapezoid">
            <a:avLst/>
          </a:prstGeom>
          <a:effectLst>
            <a:glow rad="127000">
              <a:schemeClr val="bg1">
                <a:lumMod val="75000"/>
              </a:schemeClr>
            </a:glo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543FFD0-3E00-4E59-B34F-85F251688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919" y="5130194"/>
            <a:ext cx="1319119" cy="945205"/>
          </a:xfrm>
          <a:prstGeom prst="pentagon">
            <a:avLst/>
          </a:prstGeom>
          <a:effectLst>
            <a:glow rad="127000">
              <a:schemeClr val="bg1">
                <a:lumMod val="75000"/>
              </a:schemeClr>
            </a:glo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4B7AAF6-1827-E114-17AA-AD2622BA0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889" y="5120622"/>
            <a:ext cx="1319119" cy="945205"/>
          </a:xfrm>
          <a:prstGeom prst="hexagon">
            <a:avLst/>
          </a:prstGeom>
          <a:solidFill>
            <a:schemeClr val="bg1">
              <a:lumMod val="75000"/>
            </a:schemeClr>
          </a:solidFill>
          <a:effectLst>
            <a:glow rad="127000">
              <a:schemeClr val="bg1">
                <a:lumMod val="85000"/>
              </a:schemeClr>
            </a:glow>
            <a:innerShdw blurRad="63500" dist="50800" dir="13500000">
              <a:schemeClr val="bg1">
                <a:lumMod val="75000"/>
                <a:alpha val="50000"/>
              </a:schemeClr>
            </a:innerShdw>
          </a:effectLst>
        </p:spPr>
      </p:pic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289BDA3B-1063-C7EF-B57C-F4D7488BE701}"/>
              </a:ext>
            </a:extLst>
          </p:cNvPr>
          <p:cNvCxnSpPr>
            <a:cxnSpLocks/>
          </p:cNvCxnSpPr>
          <p:nvPr/>
        </p:nvCxnSpPr>
        <p:spPr>
          <a:xfrm rot="16200000" flipV="1">
            <a:off x="6201570" y="2783681"/>
            <a:ext cx="3465512" cy="1228725"/>
          </a:xfrm>
          <a:prstGeom prst="bentConnector2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FFA0BFF0-932B-FECA-87B8-8183174A6E1C}"/>
              </a:ext>
            </a:extLst>
          </p:cNvPr>
          <p:cNvSpPr txBox="1">
            <a:spLocks/>
          </p:cNvSpPr>
          <p:nvPr/>
        </p:nvSpPr>
        <p:spPr>
          <a:xfrm>
            <a:off x="9228138" y="-401638"/>
            <a:ext cx="3424237" cy="48529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fr-FR" kern="0">
                <a:solidFill>
                  <a:srgbClr val="0070C0"/>
                </a:solidFill>
              </a:rPr>
              <a:t>Agrégat</a:t>
            </a:r>
            <a:endParaRPr lang="fr-FR" i="1" kern="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oneTexte 4">
            <a:extLst>
              <a:ext uri="{FF2B5EF4-FFF2-40B4-BE49-F238E27FC236}">
                <a16:creationId xmlns:a16="http://schemas.microsoft.com/office/drawing/2014/main" id="{C8A237DD-B95D-D738-A026-AFAF9C4E0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476250"/>
            <a:ext cx="9121775" cy="46196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accent2"/>
                </a:solidFill>
                <a:latin typeface="Arial" panose="020B0604020202020204" pitchFamily="34" charset="0"/>
              </a:rPr>
              <a:t>QUELS OBJETS ?</a:t>
            </a:r>
          </a:p>
        </p:txBody>
      </p:sp>
      <p:sp>
        <p:nvSpPr>
          <p:cNvPr id="16387" name="ZoneTexte 5">
            <a:extLst>
              <a:ext uri="{FF2B5EF4-FFF2-40B4-BE49-F238E27FC236}">
                <a16:creationId xmlns:a16="http://schemas.microsoft.com/office/drawing/2014/main" id="{44A6BA56-090F-AF88-B1B1-0ED72D21F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0588" y="1441450"/>
            <a:ext cx="1758950" cy="3386138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fr-FR" altLang="fr-FR" sz="20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fr-FR" altLang="fr-FR" sz="20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fr-FR" altLang="fr-FR" sz="20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fr-FR" altLang="fr-FR" sz="20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fr-FR" altLang="fr-FR" sz="20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accent2"/>
                </a:solidFill>
                <a:latin typeface="Arial" panose="020B0604020202020204" pitchFamily="34" charset="0"/>
              </a:rPr>
              <a:t>Composant</a:t>
            </a: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4B65FC-0ED0-8155-81B1-D35F5D191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1196975"/>
            <a:ext cx="4114800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0377E55-6DE4-86C6-659E-A5C395114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2586038"/>
            <a:ext cx="264795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2E20C2-70C1-C9BF-2E52-276A8DDAA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4827588"/>
            <a:ext cx="27289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933DC82-437F-9C5A-3A35-CF21E734C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4064000"/>
            <a:ext cx="425767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023144E-0B59-AA07-B504-D54E34CA8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422400"/>
            <a:ext cx="3402013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oneTexte 4">
            <a:extLst>
              <a:ext uri="{FF2B5EF4-FFF2-40B4-BE49-F238E27FC236}">
                <a16:creationId xmlns:a16="http://schemas.microsoft.com/office/drawing/2014/main" id="{DF70059A-7146-7AF3-E0B7-78FAF5BC0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476250"/>
            <a:ext cx="9121775" cy="40005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chemeClr val="accent2"/>
                </a:solidFill>
                <a:latin typeface="Arial" panose="020B0604020202020204" pitchFamily="34" charset="0"/>
              </a:rPr>
              <a:t>QUELS OBJETS ?</a:t>
            </a:r>
          </a:p>
        </p:txBody>
      </p:sp>
      <p:sp>
        <p:nvSpPr>
          <p:cNvPr id="17411" name="ZoneTexte 5">
            <a:extLst>
              <a:ext uri="{FF2B5EF4-FFF2-40B4-BE49-F238E27FC236}">
                <a16:creationId xmlns:a16="http://schemas.microsoft.com/office/drawing/2014/main" id="{0A0E03F7-0C33-4CED-10C6-E8F47F532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988" y="1196975"/>
            <a:ext cx="1944687" cy="3970338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fr-FR" altLang="fr-FR" sz="20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fr-FR" altLang="fr-FR" sz="20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fr-FR" altLang="fr-FR" sz="20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fr-FR" altLang="fr-FR" sz="20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fr-FR" altLang="fr-FR" sz="20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fr-FR" altLang="fr-FR" sz="20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accent2"/>
                </a:solidFill>
                <a:latin typeface="Arial" panose="020B0604020202020204" pitchFamily="34" charset="0"/>
              </a:rPr>
              <a:t>Équipement</a:t>
            </a: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7C0287B-0B15-1040-CB31-7D53639F1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1198563"/>
            <a:ext cx="5686425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BD93DB7-9AD3-45BB-09AD-DEAA38285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3" y="3079750"/>
            <a:ext cx="4627562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782A41B-30A5-F0EC-0C73-206BB0FB7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3024188"/>
            <a:ext cx="6780213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CFD1C59-A10E-454B-AFB3-F83443209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981075"/>
            <a:ext cx="5235575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7AE46E3-A73E-5C17-F1F6-8BE961376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3927475"/>
            <a:ext cx="3597275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oneTexte 4">
            <a:extLst>
              <a:ext uri="{FF2B5EF4-FFF2-40B4-BE49-F238E27FC236}">
                <a16:creationId xmlns:a16="http://schemas.microsoft.com/office/drawing/2014/main" id="{98E10D5B-ED79-02DF-EA08-3360A632D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476250"/>
            <a:ext cx="9121775" cy="40005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chemeClr val="accent2"/>
                </a:solidFill>
                <a:latin typeface="Arial" panose="020B0604020202020204" pitchFamily="34" charset="0"/>
              </a:rPr>
              <a:t>QUELS OBJETS ?</a:t>
            </a:r>
          </a:p>
        </p:txBody>
      </p:sp>
      <p:sp>
        <p:nvSpPr>
          <p:cNvPr id="18435" name="ZoneTexte 5">
            <a:extLst>
              <a:ext uri="{FF2B5EF4-FFF2-40B4-BE49-F238E27FC236}">
                <a16:creationId xmlns:a16="http://schemas.microsoft.com/office/drawing/2014/main" id="{D8947785-EE13-C6E7-C342-B69C641EE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350" y="1196975"/>
            <a:ext cx="1584325" cy="3970338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0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0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0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0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0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0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accent2"/>
                </a:solidFill>
                <a:latin typeface="Arial" panose="020B0604020202020204" pitchFamily="34" charset="0"/>
              </a:rPr>
              <a:t>Système</a:t>
            </a: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1883E0D-6A3E-BF80-B2C6-42BDE2C69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4919663"/>
            <a:ext cx="2987675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129D46E-54A1-EF05-422A-441EE6834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51"/>
          <a:stretch>
            <a:fillRect/>
          </a:stretch>
        </p:blipFill>
        <p:spPr bwMode="auto">
          <a:xfrm>
            <a:off x="2870200" y="4498975"/>
            <a:ext cx="57610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3F3E44B-339F-277E-D2F9-DD608B53A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039813"/>
            <a:ext cx="4427538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5CEBFCD-3601-714A-EA50-5321271B0E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/>
          <a:srcRect l="21367"/>
          <a:stretch/>
        </p:blipFill>
        <p:spPr>
          <a:xfrm>
            <a:off x="1940951" y="2392088"/>
            <a:ext cx="2766536" cy="2507668"/>
          </a:xfrm>
          <a:prstGeom prst="flowChartConnector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05E74FE-9E97-0599-6D08-9534D1C7E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3167063"/>
            <a:ext cx="5395913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53A5841-2BF5-C348-9EA0-50C308722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8" y="1060450"/>
            <a:ext cx="4784725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D37813D-C65B-B17E-3285-921EFD210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3735388"/>
            <a:ext cx="5068887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5129809-BEF0-3D2A-84D9-01C1BD9D1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2924175"/>
            <a:ext cx="4560887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oneTexte 4">
            <a:extLst>
              <a:ext uri="{FF2B5EF4-FFF2-40B4-BE49-F238E27FC236}">
                <a16:creationId xmlns:a16="http://schemas.microsoft.com/office/drawing/2014/main" id="{7338EAE6-BB9F-DE80-A024-3D16761E9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476250"/>
            <a:ext cx="9121775" cy="40005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chemeClr val="accent2"/>
                </a:solidFill>
                <a:latin typeface="Arial" panose="020B0604020202020204" pitchFamily="34" charset="0"/>
              </a:rPr>
              <a:t>QUELS OBJETS ?</a:t>
            </a:r>
          </a:p>
        </p:txBody>
      </p:sp>
      <p:sp>
        <p:nvSpPr>
          <p:cNvPr id="20483" name="ZoneTexte 5">
            <a:extLst>
              <a:ext uri="{FF2B5EF4-FFF2-40B4-BE49-F238E27FC236}">
                <a16:creationId xmlns:a16="http://schemas.microsoft.com/office/drawing/2014/main" id="{F9FD8030-C032-11B9-1C72-B99216C1A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0288" y="1627188"/>
            <a:ext cx="1584325" cy="3262312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0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0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0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0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accent2"/>
                </a:solidFill>
                <a:latin typeface="Arial" panose="020B0604020202020204" pitchFamily="34" charset="0"/>
              </a:rPr>
              <a:t>Système de systèmes</a:t>
            </a: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18AC381-B244-9FF7-6333-806EA661D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1017588"/>
            <a:ext cx="7385050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97BE3B1-328E-5C56-85FF-7E7F11344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4305300"/>
            <a:ext cx="49276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96567CE-0549-0F39-C981-0717327F2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23" b="28442"/>
          <a:stretch>
            <a:fillRect/>
          </a:stretch>
        </p:blipFill>
        <p:spPr bwMode="auto">
          <a:xfrm>
            <a:off x="4510088" y="4527550"/>
            <a:ext cx="4878387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5EE30CD-D605-D522-AD45-E6C9331C2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3" y="2362200"/>
            <a:ext cx="4930775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3EFD43B-1302-A785-C8AD-FB85D79D3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379788"/>
            <a:ext cx="478155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oneTexte 4">
            <a:extLst>
              <a:ext uri="{FF2B5EF4-FFF2-40B4-BE49-F238E27FC236}">
                <a16:creationId xmlns:a16="http://schemas.microsoft.com/office/drawing/2014/main" id="{C6EAF5F5-5B6F-F486-7DD8-8E4D1EB08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476250"/>
            <a:ext cx="9121775" cy="40005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chemeClr val="accent2"/>
                </a:solidFill>
                <a:latin typeface="Arial" panose="020B0604020202020204" pitchFamily="34" charset="0"/>
              </a:rPr>
              <a:t>Silos vs coopération</a:t>
            </a:r>
          </a:p>
        </p:txBody>
      </p:sp>
      <p:sp>
        <p:nvSpPr>
          <p:cNvPr id="13315" name="ZoneTexte 5">
            <a:extLst>
              <a:ext uri="{FF2B5EF4-FFF2-40B4-BE49-F238E27FC236}">
                <a16:creationId xmlns:a16="http://schemas.microsoft.com/office/drawing/2014/main" id="{B1C33984-E61A-6234-99C0-0BD30E6B2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0" y="1196975"/>
            <a:ext cx="4321175" cy="190817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chemeClr val="accent2"/>
                </a:solidFill>
                <a:latin typeface="Arial" panose="020B0604020202020204" pitchFamily="34" charset="0"/>
              </a:rPr>
              <a:t>Multiplicité des acteurs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chemeClr val="accent2"/>
                </a:solidFill>
                <a:latin typeface="Arial" panose="020B0604020202020204" pitchFamily="34" charset="0"/>
              </a:rPr>
              <a:t>Diversité des objets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chemeClr val="accent2"/>
                </a:solidFill>
                <a:latin typeface="Arial" panose="020B0604020202020204" pitchFamily="34" charset="0"/>
              </a:rPr>
              <a:t>Complexité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chemeClr val="accent2"/>
                </a:solidFill>
                <a:latin typeface="Arial" panose="020B0604020202020204" pitchFamily="34" charset="0"/>
              </a:rPr>
              <a:t>Dynamicité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chemeClr val="accent2"/>
                </a:solidFill>
                <a:latin typeface="Arial" panose="020B0604020202020204" pitchFamily="34" charset="0"/>
              </a:rPr>
              <a:t>Besoin d’expertises diverses</a:t>
            </a: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13316" name="Picture 4" descr="Silos mélangeurs/d'homogénéisation ACHBERG®">
            <a:extLst>
              <a:ext uri="{FF2B5EF4-FFF2-40B4-BE49-F238E27FC236}">
                <a16:creationId xmlns:a16="http://schemas.microsoft.com/office/drawing/2014/main" id="{AE011B6F-EF70-7B84-740A-7ABF2685F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0" y="1196975"/>
            <a:ext cx="456247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Image 2" descr="Une image contenant rouge, intérieur&#10;&#10;Description générée automatiquement">
            <a:extLst>
              <a:ext uri="{FF2B5EF4-FFF2-40B4-BE49-F238E27FC236}">
                <a16:creationId xmlns:a16="http://schemas.microsoft.com/office/drawing/2014/main" id="{E6F3C58C-E93E-5366-281B-FBB46D0C4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773363"/>
            <a:ext cx="4562475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archemin : vertical 6">
            <a:extLst>
              <a:ext uri="{FF2B5EF4-FFF2-40B4-BE49-F238E27FC236}">
                <a16:creationId xmlns:a16="http://schemas.microsoft.com/office/drawing/2014/main" id="{749A1D72-4180-13C8-06D1-BFC4608650A3}"/>
              </a:ext>
            </a:extLst>
          </p:cNvPr>
          <p:cNvSpPr/>
          <p:nvPr/>
        </p:nvSpPr>
        <p:spPr>
          <a:xfrm>
            <a:off x="4217266" y="4760912"/>
            <a:ext cx="2520950" cy="1800225"/>
          </a:xfrm>
          <a:prstGeom prst="verticalScroll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Transverse</a:t>
            </a:r>
          </a:p>
          <a:p>
            <a:pPr algn="ctr">
              <a:defRPr/>
            </a:pPr>
            <a:r>
              <a:rPr lang="fr-FR" dirty="0"/>
              <a:t>Pluridisciplinaire</a:t>
            </a:r>
          </a:p>
          <a:p>
            <a:pPr algn="ctr">
              <a:defRPr/>
            </a:pPr>
            <a:r>
              <a:rPr lang="fr-FR" dirty="0"/>
              <a:t> Ouvert</a:t>
            </a:r>
          </a:p>
          <a:p>
            <a:pPr algn="ctr">
              <a:defRPr/>
            </a:pPr>
            <a:r>
              <a:rPr lang="fr-FR" dirty="0"/>
              <a:t>Interopérable</a:t>
            </a:r>
          </a:p>
        </p:txBody>
      </p:sp>
      <p:sp>
        <p:nvSpPr>
          <p:cNvPr id="8" name="Explosion : 14 points 7">
            <a:extLst>
              <a:ext uri="{FF2B5EF4-FFF2-40B4-BE49-F238E27FC236}">
                <a16:creationId xmlns:a16="http://schemas.microsoft.com/office/drawing/2014/main" id="{81FCD582-4FD8-D2E0-8248-85EB9CF76EE6}"/>
              </a:ext>
            </a:extLst>
          </p:cNvPr>
          <p:cNvSpPr/>
          <p:nvPr/>
        </p:nvSpPr>
        <p:spPr>
          <a:xfrm>
            <a:off x="6576291" y="2601913"/>
            <a:ext cx="5583959" cy="2914650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accent2"/>
                </a:solidFill>
              </a:rPr>
              <a:t>Données  disponibles ? Fiables ? Exploitables ? Partageables ?</a:t>
            </a:r>
            <a:endParaRPr lang="fr-FR" altLang="fr-FR" sz="1600" dirty="0">
              <a:solidFill>
                <a:schemeClr val="accent2"/>
              </a:solidFill>
            </a:endParaRP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A75883DF-38B2-126A-8C87-4D140FABC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8" y="640080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3071059A-B6FB-4521-833D-4E0AECB4D4B2}" type="slidenum">
              <a:rPr lang="fr-FR" altLang="fr-FR" sz="1800">
                <a:latin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oneTexte 4">
            <a:extLst>
              <a:ext uri="{FF2B5EF4-FFF2-40B4-BE49-F238E27FC236}">
                <a16:creationId xmlns:a16="http://schemas.microsoft.com/office/drawing/2014/main" id="{B717284C-6001-A938-2459-A1E26FB20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476250"/>
            <a:ext cx="9121775" cy="40005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chemeClr val="accent2"/>
                </a:solidFill>
                <a:latin typeface="Arial" panose="020B0604020202020204" pitchFamily="34" charset="0"/>
              </a:rPr>
              <a:t>Garantir la continuité numérique</a:t>
            </a:r>
          </a:p>
        </p:txBody>
      </p:sp>
      <p:sp>
        <p:nvSpPr>
          <p:cNvPr id="14339" name="ZoneTexte 5">
            <a:extLst>
              <a:ext uri="{FF2B5EF4-FFF2-40B4-BE49-F238E27FC236}">
                <a16:creationId xmlns:a16="http://schemas.microsoft.com/office/drawing/2014/main" id="{16497AAC-2161-275D-3F78-3C50E1AB0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1196975"/>
            <a:ext cx="9121775" cy="424656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accent2"/>
                </a:solidFill>
                <a:latin typeface="Arial" panose="020B0604020202020204" pitchFamily="34" charset="0"/>
              </a:rPr>
              <a:t>     </a:t>
            </a:r>
            <a:r>
              <a:rPr lang="fr-FR" altLang="fr-FR" sz="2000">
                <a:solidFill>
                  <a:schemeClr val="accent2"/>
                </a:solidFill>
                <a:latin typeface="Arial" panose="020B0604020202020204" pitchFamily="34" charset="0"/>
              </a:rPr>
              <a:t>Nécessité d’organiser les données pour les valoriser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Espace réservé du contenu 10">
            <a:extLst>
              <a:ext uri="{FF2B5EF4-FFF2-40B4-BE49-F238E27FC236}">
                <a16:creationId xmlns:a16="http://schemas.microsoft.com/office/drawing/2014/main" id="{CF237C53-561B-7F07-D8AF-347A5A7BC348}"/>
              </a:ext>
            </a:extLst>
          </p:cNvPr>
          <p:cNvGraphicFramePr>
            <a:graphicFrameLocks/>
          </p:cNvGraphicFramePr>
          <p:nvPr/>
        </p:nvGraphicFramePr>
        <p:xfrm>
          <a:off x="2685472" y="1488939"/>
          <a:ext cx="9506528" cy="3692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xplosion : 14 points 4">
            <a:extLst>
              <a:ext uri="{FF2B5EF4-FFF2-40B4-BE49-F238E27FC236}">
                <a16:creationId xmlns:a16="http://schemas.microsoft.com/office/drawing/2014/main" id="{E0D8FD7C-7DEB-8201-BDC6-F0D5F3D877FA}"/>
              </a:ext>
            </a:extLst>
          </p:cNvPr>
          <p:cNvSpPr/>
          <p:nvPr/>
        </p:nvSpPr>
        <p:spPr>
          <a:xfrm>
            <a:off x="5329238" y="4724400"/>
            <a:ext cx="4176712" cy="1439863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Quelle architecture ?</a:t>
            </a: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2DB62A00-9926-7214-65E9-2986137D5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8" y="640080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3071059A-B6FB-4521-833D-4E0AECB4D4B2}" type="slidenum">
              <a:rPr lang="fr-FR" altLang="fr-FR" sz="1800">
                <a:latin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87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oneTexte 4">
            <a:extLst>
              <a:ext uri="{FF2B5EF4-FFF2-40B4-BE49-F238E27FC236}">
                <a16:creationId xmlns:a16="http://schemas.microsoft.com/office/drawing/2014/main" id="{B717284C-6001-A938-2459-A1E26FB20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476250"/>
            <a:ext cx="9121775" cy="40005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chemeClr val="accent2"/>
                </a:solidFill>
                <a:latin typeface="Arial" panose="020B0604020202020204" pitchFamily="34" charset="0"/>
              </a:rPr>
              <a:t>Garantir la continuité numérique</a:t>
            </a:r>
          </a:p>
        </p:txBody>
      </p:sp>
      <p:sp>
        <p:nvSpPr>
          <p:cNvPr id="14339" name="ZoneTexte 5">
            <a:extLst>
              <a:ext uri="{FF2B5EF4-FFF2-40B4-BE49-F238E27FC236}">
                <a16:creationId xmlns:a16="http://schemas.microsoft.com/office/drawing/2014/main" id="{16497AAC-2161-275D-3F78-3C50E1AB0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1196975"/>
            <a:ext cx="9121775" cy="507831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fr-FR" altLang="fr-FR" sz="1800" dirty="0">
                <a:latin typeface="Arial" panose="020B0604020202020204" pitchFamily="34" charset="0"/>
              </a:rPr>
              <a:t>    </a:t>
            </a:r>
            <a:r>
              <a:rPr lang="fr-FR" altLang="fr-FR" sz="1800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fr-FR" sz="1800" dirty="0"/>
              <a:t>De </a:t>
            </a:r>
            <a:r>
              <a:rPr lang="fr-FR" sz="1800" b="1" dirty="0">
                <a:solidFill>
                  <a:srgbClr val="0070C0"/>
                </a:solidFill>
              </a:rPr>
              <a:t>multiples sources de données (hétérogénéité) </a:t>
            </a:r>
            <a:r>
              <a:rPr lang="fr-FR" sz="1800" dirty="0"/>
              <a:t>: </a:t>
            </a:r>
          </a:p>
          <a:p>
            <a:pPr lvl="1"/>
            <a:r>
              <a:rPr lang="fr-FR" sz="1800" dirty="0"/>
              <a:t>De capteurs qui transmettent divers aspects de l’état de fonctionnement de l’objet,</a:t>
            </a:r>
          </a:p>
          <a:p>
            <a:pPr lvl="1"/>
            <a:r>
              <a:rPr lang="fr-FR" sz="1800" dirty="0"/>
              <a:t>D'experts humains, tels que des ingénieurs ayant une connaissance approfondie et pertinente du domaine industriel,</a:t>
            </a:r>
          </a:p>
          <a:p>
            <a:pPr lvl="1"/>
            <a:r>
              <a:rPr lang="fr-FR" sz="1800" dirty="0"/>
              <a:t>D'autres machines similaires,</a:t>
            </a:r>
          </a:p>
          <a:p>
            <a:pPr lvl="1"/>
            <a:r>
              <a:rPr lang="fr-FR" sz="1800" dirty="0"/>
              <a:t>D'autres flottes de machines similaires,</a:t>
            </a:r>
          </a:p>
          <a:p>
            <a:pPr lvl="1"/>
            <a:r>
              <a:rPr lang="fr-FR" sz="1800" dirty="0"/>
              <a:t>De systèmes plus vastes ou système de systèmes,</a:t>
            </a:r>
          </a:p>
          <a:p>
            <a:pPr lvl="1"/>
            <a:r>
              <a:rPr lang="fr-FR" sz="1800" dirty="0"/>
              <a:t>D’autres jumeaux numériques,</a:t>
            </a:r>
          </a:p>
          <a:p>
            <a:pPr lvl="1"/>
            <a:r>
              <a:rPr lang="fr-FR" sz="1800" dirty="0"/>
              <a:t>De l'environnement dont il fait partie.</a:t>
            </a:r>
          </a:p>
          <a:p>
            <a:r>
              <a:rPr lang="fr-FR" sz="1800" dirty="0"/>
              <a:t>     Le jumeau numérique </a:t>
            </a:r>
            <a:r>
              <a:rPr lang="fr-FR" sz="1800" b="1" dirty="0">
                <a:solidFill>
                  <a:srgbClr val="0070C0"/>
                </a:solidFill>
              </a:rPr>
              <a:t>ne peut pas être éteint </a:t>
            </a:r>
            <a:r>
              <a:rPr lang="fr-FR" sz="1800" dirty="0"/>
              <a:t>et rallumé </a:t>
            </a:r>
          </a:p>
          <a:p>
            <a:r>
              <a:rPr lang="fr-FR" sz="1800" dirty="0"/>
              <a:t>     Organisation des données combinant les modèles</a:t>
            </a:r>
          </a:p>
          <a:p>
            <a:r>
              <a:rPr lang="fr-FR" sz="1800" dirty="0"/>
              <a:t>     Architecture de services répondant aux usages</a:t>
            </a:r>
            <a:endParaRPr lang="fr-FR" altLang="fr-FR" sz="18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5" name="Explosion : 14 points 4">
            <a:extLst>
              <a:ext uri="{FF2B5EF4-FFF2-40B4-BE49-F238E27FC236}">
                <a16:creationId xmlns:a16="http://schemas.microsoft.com/office/drawing/2014/main" id="{E0D8FD7C-7DEB-8201-BDC6-F0D5F3D877FA}"/>
              </a:ext>
            </a:extLst>
          </p:cNvPr>
          <p:cNvSpPr/>
          <p:nvPr/>
        </p:nvSpPr>
        <p:spPr>
          <a:xfrm>
            <a:off x="4026908" y="3909897"/>
            <a:ext cx="5966835" cy="2829936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FR" b="1" dirty="0">
                <a:solidFill>
                  <a:schemeClr val="bg1"/>
                </a:solidFill>
              </a:rPr>
              <a:t>Comment garantir la cohérence, l’intégrité et l’interopérabilité ?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9589C67-9B55-6C19-E5B0-0B4E92F1B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988" y="1451960"/>
            <a:ext cx="2893012" cy="3444062"/>
          </a:xfrm>
          <a:prstGeom prst="rect">
            <a:avLst/>
          </a:prstGeom>
        </p:spPr>
      </p:pic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7F08E498-044C-9C38-A071-BE60E123E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8" y="640080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3071059A-B6FB-4521-833D-4E0AECB4D4B2}" type="slidenum">
              <a:rPr lang="fr-FR" altLang="fr-FR" sz="1800">
                <a:latin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19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3EAE95ED-68F0-48C4-87C0-24BA6B260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4" y="684601"/>
            <a:ext cx="9144000" cy="1807023"/>
          </a:xfrm>
        </p:spPr>
        <p:txBody>
          <a:bodyPr/>
          <a:lstStyle/>
          <a:p>
            <a:r>
              <a:rPr lang="fr-FR" sz="3200" dirty="0"/>
              <a:t>Nathalie Julien</a:t>
            </a:r>
          </a:p>
          <a:p>
            <a:r>
              <a:rPr lang="fr-FR" sz="3200" dirty="0"/>
              <a:t>Professeure des universités</a:t>
            </a:r>
            <a:endParaRPr lang="fr-FR" dirty="0"/>
          </a:p>
          <a:p>
            <a:r>
              <a:rPr lang="fr-FR" dirty="0">
                <a:hlinkClick r:id="rId2"/>
              </a:rPr>
              <a:t>nathalie.julien@univ-ubs.fr</a:t>
            </a:r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4BF2DFE-9C68-4A16-BFA4-3A7ABF80992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8" y="4104810"/>
            <a:ext cx="3094293" cy="1405827"/>
          </a:xfrm>
          <a:prstGeom prst="rect">
            <a:avLst/>
          </a:prstGeom>
        </p:spPr>
      </p:pic>
      <p:sp>
        <p:nvSpPr>
          <p:cNvPr id="6" name="Sous-titre 2">
            <a:extLst>
              <a:ext uri="{FF2B5EF4-FFF2-40B4-BE49-F238E27FC236}">
                <a16:creationId xmlns:a16="http://schemas.microsoft.com/office/drawing/2014/main" id="{6A7E5AAB-8B23-4346-94D2-BA6B58CB1ECB}"/>
              </a:ext>
            </a:extLst>
          </p:cNvPr>
          <p:cNvSpPr txBox="1">
            <a:spLocks/>
          </p:cNvSpPr>
          <p:nvPr/>
        </p:nvSpPr>
        <p:spPr>
          <a:xfrm>
            <a:off x="4825551" y="5639632"/>
            <a:ext cx="7433580" cy="1218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Des capteurs à la connaissance : </a:t>
            </a:r>
          </a:p>
          <a:p>
            <a:r>
              <a:rPr lang="fr-FR" dirty="0"/>
              <a:t>Communiquer et décider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9D14704-FD2F-4867-BA4D-46FB2CBBC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483" y="4077064"/>
            <a:ext cx="1332674" cy="1350603"/>
          </a:xfrm>
          <a:prstGeom prst="rect">
            <a:avLst/>
          </a:prstGeom>
        </p:spPr>
      </p:pic>
      <p:pic>
        <p:nvPicPr>
          <p:cNvPr id="10" name="Image 9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3C20B76D-D35E-FE51-7F56-7F1C6F43D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644" y="4077064"/>
            <a:ext cx="3231988" cy="143357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5BBDEF4-29DE-7111-8EC0-A04C51B01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141" y="313138"/>
            <a:ext cx="2752725" cy="1944860"/>
          </a:xfrm>
          <a:prstGeom prst="rect">
            <a:avLst/>
          </a:prstGeom>
        </p:spPr>
      </p:pic>
      <p:pic>
        <p:nvPicPr>
          <p:cNvPr id="13" name="Image 12" descr="Une image contenant personne, intérieur, souriant, posant&#10;&#10;Description générée automatiquement">
            <a:extLst>
              <a:ext uri="{FF2B5EF4-FFF2-40B4-BE49-F238E27FC236}">
                <a16:creationId xmlns:a16="http://schemas.microsoft.com/office/drawing/2014/main" id="{B1796A87-15FF-60D2-80C4-70C5F3DE1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96" y="458024"/>
            <a:ext cx="1501304" cy="2253774"/>
          </a:xfrm>
          <a:prstGeom prst="rect">
            <a:avLst/>
          </a:prstGeom>
        </p:spPr>
      </p:pic>
      <p:sp>
        <p:nvSpPr>
          <p:cNvPr id="14" name="Sous-titre 2">
            <a:extLst>
              <a:ext uri="{FF2B5EF4-FFF2-40B4-BE49-F238E27FC236}">
                <a16:creationId xmlns:a16="http://schemas.microsoft.com/office/drawing/2014/main" id="{9A993D4A-3672-486C-651D-1202A7F45C81}"/>
              </a:ext>
            </a:extLst>
          </p:cNvPr>
          <p:cNvSpPr txBox="1">
            <a:spLocks/>
          </p:cNvSpPr>
          <p:nvPr/>
        </p:nvSpPr>
        <p:spPr>
          <a:xfrm>
            <a:off x="2999022" y="2865733"/>
            <a:ext cx="8092844" cy="838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b="1" dirty="0">
                <a:solidFill>
                  <a:schemeClr val="accent5">
                    <a:lumMod val="75000"/>
                  </a:schemeClr>
                </a:solidFill>
              </a:rPr>
              <a:t>Industrie du futur – Jumeau numérique</a:t>
            </a:r>
            <a:endParaRPr lang="fr-FR" sz="3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77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oneTexte 4">
            <a:extLst>
              <a:ext uri="{FF2B5EF4-FFF2-40B4-BE49-F238E27FC236}">
                <a16:creationId xmlns:a16="http://schemas.microsoft.com/office/drawing/2014/main" id="{031DB29F-ACCF-DB32-0689-EA681E8B3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476250"/>
            <a:ext cx="9121775" cy="46196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fr-FR" sz="2400">
                <a:solidFill>
                  <a:schemeClr val="accent2"/>
                </a:solidFill>
                <a:latin typeface="Arial" panose="020B0604020202020204" pitchFamily="34" charset="0"/>
              </a:rPr>
              <a:t>Collaboration Humain Système</a:t>
            </a:r>
            <a:endParaRPr lang="fr-FR" altLang="fr-FR" sz="2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16387" name="Image 2" descr="Une image contenant texte, véhicule&#10;&#10;Description générée automatiquement">
            <a:extLst>
              <a:ext uri="{FF2B5EF4-FFF2-40B4-BE49-F238E27FC236}">
                <a16:creationId xmlns:a16="http://schemas.microsoft.com/office/drawing/2014/main" id="{2009E945-9CCD-1A13-C469-C3624E227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1308100"/>
            <a:ext cx="379888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archemin : vertical 7">
            <a:extLst>
              <a:ext uri="{FF2B5EF4-FFF2-40B4-BE49-F238E27FC236}">
                <a16:creationId xmlns:a16="http://schemas.microsoft.com/office/drawing/2014/main" id="{D5531FE4-855F-5F92-513A-39986B3198D0}"/>
              </a:ext>
            </a:extLst>
          </p:cNvPr>
          <p:cNvSpPr/>
          <p:nvPr/>
        </p:nvSpPr>
        <p:spPr>
          <a:xfrm>
            <a:off x="3454400" y="4292600"/>
            <a:ext cx="2857500" cy="2232025"/>
          </a:xfrm>
          <a:prstGeom prst="verticalScroll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Usages</a:t>
            </a:r>
          </a:p>
          <a:p>
            <a:pPr algn="ctr">
              <a:defRPr/>
            </a:pPr>
            <a:r>
              <a:rPr lang="fr-FR" dirty="0"/>
              <a:t>Acceptation</a:t>
            </a:r>
          </a:p>
          <a:p>
            <a:pPr algn="ctr">
              <a:defRPr/>
            </a:pPr>
            <a:r>
              <a:rPr lang="fr-FR" dirty="0" err="1"/>
              <a:t>Co-conception</a:t>
            </a:r>
            <a:endParaRPr lang="fr-FR" dirty="0"/>
          </a:p>
          <a:p>
            <a:pPr algn="ctr">
              <a:defRPr/>
            </a:pPr>
            <a:r>
              <a:rPr lang="fr-FR" dirty="0"/>
              <a:t>Formation</a:t>
            </a:r>
          </a:p>
          <a:p>
            <a:pPr algn="ctr">
              <a:defRPr/>
            </a:pPr>
            <a:r>
              <a:rPr lang="fr-FR" dirty="0"/>
              <a:t>Pédagogie </a:t>
            </a:r>
          </a:p>
        </p:txBody>
      </p:sp>
      <p:sp>
        <p:nvSpPr>
          <p:cNvPr id="9" name="Explosion : 14 points 8">
            <a:extLst>
              <a:ext uri="{FF2B5EF4-FFF2-40B4-BE49-F238E27FC236}">
                <a16:creationId xmlns:a16="http://schemas.microsoft.com/office/drawing/2014/main" id="{7E4CE976-1932-EFDD-FB99-556727EFC388}"/>
              </a:ext>
            </a:extLst>
          </p:cNvPr>
          <p:cNvSpPr/>
          <p:nvPr/>
        </p:nvSpPr>
        <p:spPr>
          <a:xfrm>
            <a:off x="6240463" y="1628775"/>
            <a:ext cx="5759450" cy="3089275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Qui décide ?</a:t>
            </a:r>
          </a:p>
          <a:p>
            <a:pPr algn="ctr">
              <a:defRPr/>
            </a:pPr>
            <a:r>
              <a:rPr lang="fr-FR" dirty="0"/>
              <a:t>Qui valide ?</a:t>
            </a:r>
          </a:p>
          <a:p>
            <a:pPr algn="ctr">
              <a:defRPr/>
            </a:pPr>
            <a:r>
              <a:rPr lang="fr-FR" dirty="0"/>
              <a:t>Comment collaborer ?</a:t>
            </a:r>
          </a:p>
          <a:p>
            <a:pPr algn="ctr">
              <a:defRPr/>
            </a:pPr>
            <a:r>
              <a:rPr lang="fr-FR" dirty="0"/>
              <a:t>Comment avoir confiance ?</a:t>
            </a: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44136E94-2010-CDCF-355F-0C499DC15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8" y="640080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3071059A-B6FB-4521-833D-4E0AECB4D4B2}" type="slidenum">
              <a:rPr lang="fr-FR" altLang="fr-FR" sz="1800">
                <a:latin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65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oneTexte 4">
            <a:extLst>
              <a:ext uri="{FF2B5EF4-FFF2-40B4-BE49-F238E27FC236}">
                <a16:creationId xmlns:a16="http://schemas.microsoft.com/office/drawing/2014/main" id="{C3C9D38B-45EE-A003-5A31-952FDF252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476250"/>
            <a:ext cx="9121775" cy="46196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fr-FR" sz="2400">
                <a:solidFill>
                  <a:schemeClr val="accent2"/>
                </a:solidFill>
                <a:latin typeface="Arial" panose="020B0604020202020204" pitchFamily="34" charset="0"/>
              </a:rPr>
              <a:t>Quelle réglementation ?</a:t>
            </a:r>
            <a:endParaRPr lang="fr-FR" altLang="fr-FR" sz="2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17411" name="Picture 2" descr="Qui gagnera la bataille du metaverse ? - Panda Security">
            <a:extLst>
              <a:ext uri="{FF2B5EF4-FFF2-40B4-BE49-F238E27FC236}">
                <a16:creationId xmlns:a16="http://schemas.microsoft.com/office/drawing/2014/main" id="{496BBF4D-4660-D8F9-AE6B-24DECD882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962150"/>
            <a:ext cx="36480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Image 2">
            <a:extLst>
              <a:ext uri="{FF2B5EF4-FFF2-40B4-BE49-F238E27FC236}">
                <a16:creationId xmlns:a16="http://schemas.microsoft.com/office/drawing/2014/main" id="{42E4672B-EDDD-E068-FFD6-C1E2A186E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1663700"/>
            <a:ext cx="4776788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 : 14 points 5">
            <a:extLst>
              <a:ext uri="{FF2B5EF4-FFF2-40B4-BE49-F238E27FC236}">
                <a16:creationId xmlns:a16="http://schemas.microsoft.com/office/drawing/2014/main" id="{857707BF-85CC-A5E5-9371-A4891F48D6A7}"/>
              </a:ext>
            </a:extLst>
          </p:cNvPr>
          <p:cNvSpPr/>
          <p:nvPr/>
        </p:nvSpPr>
        <p:spPr>
          <a:xfrm>
            <a:off x="5095875" y="2727325"/>
            <a:ext cx="7056438" cy="4130675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Partage des données ?</a:t>
            </a:r>
          </a:p>
          <a:p>
            <a:pPr algn="ctr">
              <a:defRPr/>
            </a:pPr>
            <a:r>
              <a:rPr lang="fr-FR" dirty="0"/>
              <a:t>Propriété intellectuelle ?</a:t>
            </a:r>
          </a:p>
          <a:p>
            <a:pPr algn="ctr">
              <a:defRPr/>
            </a:pPr>
            <a:r>
              <a:rPr lang="fr-FR" dirty="0"/>
              <a:t>Cybersécurité ?</a:t>
            </a:r>
          </a:p>
          <a:p>
            <a:pPr algn="ctr">
              <a:defRPr/>
            </a:pPr>
            <a:r>
              <a:rPr lang="fr-FR" dirty="0"/>
              <a:t>Sûreté de fonctionnement ?</a:t>
            </a:r>
          </a:p>
          <a:p>
            <a:pPr algn="ctr">
              <a:defRPr/>
            </a:pPr>
            <a:r>
              <a:rPr lang="fr-FR" dirty="0"/>
              <a:t>RGPD ?</a:t>
            </a:r>
          </a:p>
          <a:p>
            <a:pPr algn="ctr">
              <a:defRPr/>
            </a:pPr>
            <a:r>
              <a:rPr lang="fr-FR" dirty="0"/>
              <a:t>Responsabilité ?</a:t>
            </a:r>
          </a:p>
          <a:p>
            <a:pPr algn="ctr">
              <a:defRPr/>
            </a:pPr>
            <a:r>
              <a:rPr lang="fr-FR" dirty="0"/>
              <a:t>Éthique ?</a:t>
            </a:r>
          </a:p>
        </p:txBody>
      </p:sp>
      <p:sp>
        <p:nvSpPr>
          <p:cNvPr id="7" name="Parchemin : vertical 6">
            <a:extLst>
              <a:ext uri="{FF2B5EF4-FFF2-40B4-BE49-F238E27FC236}">
                <a16:creationId xmlns:a16="http://schemas.microsoft.com/office/drawing/2014/main" id="{2524C750-A76D-F7EC-2E7B-7C935EE82595}"/>
              </a:ext>
            </a:extLst>
          </p:cNvPr>
          <p:cNvSpPr/>
          <p:nvPr/>
        </p:nvSpPr>
        <p:spPr>
          <a:xfrm>
            <a:off x="2651125" y="4437063"/>
            <a:ext cx="3098800" cy="2284412"/>
          </a:xfrm>
          <a:prstGeom prst="verticalScroll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Standardisation</a:t>
            </a:r>
          </a:p>
          <a:p>
            <a:pPr algn="ctr">
              <a:defRPr/>
            </a:pPr>
            <a:r>
              <a:rPr lang="fr-FR" dirty="0"/>
              <a:t>Interopérabilité</a:t>
            </a:r>
          </a:p>
          <a:p>
            <a:pPr algn="ctr">
              <a:defRPr/>
            </a:pPr>
            <a:r>
              <a:rPr lang="fr-FR" dirty="0"/>
              <a:t>Veille règlementaire</a:t>
            </a:r>
          </a:p>
          <a:p>
            <a:pPr algn="ctr">
              <a:defRPr/>
            </a:pPr>
            <a:r>
              <a:rPr lang="fr-FR" dirty="0"/>
              <a:t>Intégration dans la conception</a:t>
            </a:r>
          </a:p>
          <a:p>
            <a:pPr algn="ctr">
              <a:defRPr/>
            </a:pPr>
            <a:r>
              <a:rPr lang="fr-FR" dirty="0"/>
              <a:t>Anonymisation </a:t>
            </a: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C9FAAF8A-38C3-0473-D2C3-9A848EE58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8" y="640080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3071059A-B6FB-4521-833D-4E0AECB4D4B2}" type="slidenum">
              <a:rPr lang="fr-FR" altLang="fr-FR" sz="1800">
                <a:latin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42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oneTexte 4">
            <a:extLst>
              <a:ext uri="{FF2B5EF4-FFF2-40B4-BE49-F238E27FC236}">
                <a16:creationId xmlns:a16="http://schemas.microsoft.com/office/drawing/2014/main" id="{21D52E34-4649-5887-EBA8-ED312BA1C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476250"/>
            <a:ext cx="9121775" cy="46196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fr-FR" sz="2400">
                <a:solidFill>
                  <a:schemeClr val="accent2"/>
                </a:solidFill>
                <a:latin typeface="Arial" panose="020B0604020202020204" pitchFamily="34" charset="0"/>
              </a:rPr>
              <a:t>Coût environnemental et sociétal</a:t>
            </a:r>
            <a:endParaRPr lang="fr-FR" altLang="fr-FR" sz="2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18435" name="Image 2" descr="Une image contenant texte, capture d’écran, Graphique, graphisme&#10;&#10;Description générée automatiquement">
            <a:extLst>
              <a:ext uri="{FF2B5EF4-FFF2-40B4-BE49-F238E27FC236}">
                <a16:creationId xmlns:a16="http://schemas.microsoft.com/office/drawing/2014/main" id="{328FF6FC-2B06-C02A-C8DC-05ED0B155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1773238"/>
            <a:ext cx="5040312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Image 3">
            <a:extLst>
              <a:ext uri="{FF2B5EF4-FFF2-40B4-BE49-F238E27FC236}">
                <a16:creationId xmlns:a16="http://schemas.microsoft.com/office/drawing/2014/main" id="{34382AAE-BE3D-6661-457D-21DB3E895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5" r="6999"/>
          <a:stretch>
            <a:fillRect/>
          </a:stretch>
        </p:blipFill>
        <p:spPr bwMode="auto">
          <a:xfrm>
            <a:off x="7391400" y="1284288"/>
            <a:ext cx="4219575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archemin : vertical 5">
            <a:extLst>
              <a:ext uri="{FF2B5EF4-FFF2-40B4-BE49-F238E27FC236}">
                <a16:creationId xmlns:a16="http://schemas.microsoft.com/office/drawing/2014/main" id="{1609D622-756B-0B83-8473-14212E716D38}"/>
              </a:ext>
            </a:extLst>
          </p:cNvPr>
          <p:cNvSpPr/>
          <p:nvPr/>
        </p:nvSpPr>
        <p:spPr>
          <a:xfrm>
            <a:off x="2651125" y="4437063"/>
            <a:ext cx="3098800" cy="2284412"/>
          </a:xfrm>
          <a:prstGeom prst="verticalScroll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Lean data</a:t>
            </a:r>
          </a:p>
          <a:p>
            <a:pPr algn="ctr">
              <a:defRPr/>
            </a:pPr>
            <a:r>
              <a:rPr lang="fr-FR" dirty="0"/>
              <a:t>Sobriété numérique</a:t>
            </a:r>
          </a:p>
          <a:p>
            <a:pPr algn="ctr">
              <a:defRPr/>
            </a:pPr>
            <a:r>
              <a:rPr lang="fr-FR" dirty="0"/>
              <a:t>Dimensionnement</a:t>
            </a:r>
          </a:p>
          <a:p>
            <a:pPr algn="ctr">
              <a:defRPr/>
            </a:pPr>
            <a:r>
              <a:rPr lang="fr-FR" dirty="0"/>
              <a:t>Écoconception</a:t>
            </a:r>
          </a:p>
        </p:txBody>
      </p:sp>
      <p:sp>
        <p:nvSpPr>
          <p:cNvPr id="7" name="Explosion : 14 points 6">
            <a:extLst>
              <a:ext uri="{FF2B5EF4-FFF2-40B4-BE49-F238E27FC236}">
                <a16:creationId xmlns:a16="http://schemas.microsoft.com/office/drawing/2014/main" id="{C358A245-FF08-4C66-C228-7F1BD8687965}"/>
              </a:ext>
            </a:extLst>
          </p:cNvPr>
          <p:cNvSpPr/>
          <p:nvPr/>
        </p:nvSpPr>
        <p:spPr>
          <a:xfrm>
            <a:off x="5583238" y="3390900"/>
            <a:ext cx="6113462" cy="3089275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Quels gains ?</a:t>
            </a:r>
          </a:p>
          <a:p>
            <a:pPr algn="ctr">
              <a:defRPr/>
            </a:pPr>
            <a:r>
              <a:rPr lang="fr-FR" dirty="0"/>
              <a:t>Quels coûts ?</a:t>
            </a:r>
          </a:p>
          <a:p>
            <a:pPr algn="ctr">
              <a:defRPr/>
            </a:pPr>
            <a:r>
              <a:rPr lang="fr-FR" dirty="0"/>
              <a:t>Quels impacts ?</a:t>
            </a: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83392CB3-77FA-48DD-FEEB-BC75CEB35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8" y="640080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3071059A-B6FB-4521-833D-4E0AECB4D4B2}" type="slidenum">
              <a:rPr lang="fr-FR" altLang="fr-FR" sz="1800">
                <a:latin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16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oneTexte 4">
            <a:extLst>
              <a:ext uri="{FF2B5EF4-FFF2-40B4-BE49-F238E27FC236}">
                <a16:creationId xmlns:a16="http://schemas.microsoft.com/office/drawing/2014/main" id="{0873ECBB-CBD3-4ADA-B695-5FAD2FE59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477838"/>
            <a:ext cx="9121775" cy="46037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fr-FR" sz="2400">
                <a:solidFill>
                  <a:schemeClr val="accent2"/>
                </a:solidFill>
                <a:latin typeface="Arial" panose="020B0604020202020204" pitchFamily="34" charset="0"/>
              </a:rPr>
              <a:t>Idées reçues</a:t>
            </a:r>
            <a:endParaRPr lang="fr-FR" altLang="fr-FR" sz="2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EAFD670-FD0E-9FC3-D9C5-5973C4503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1430338"/>
            <a:ext cx="1951037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F112D812-40C2-FC83-ADE4-C9984251667F}"/>
              </a:ext>
            </a:extLst>
          </p:cNvPr>
          <p:cNvGrpSpPr>
            <a:grpSpLocks/>
          </p:cNvGrpSpPr>
          <p:nvPr/>
        </p:nvGrpSpPr>
        <p:grpSpPr bwMode="auto">
          <a:xfrm>
            <a:off x="6600825" y="1262063"/>
            <a:ext cx="1951038" cy="1885950"/>
            <a:chOff x="4567090" y="1156577"/>
            <a:chExt cx="2460462" cy="2497598"/>
          </a:xfrm>
        </p:grpSpPr>
        <p:pic>
          <p:nvPicPr>
            <p:cNvPr id="19471" name="Image 2">
              <a:extLst>
                <a:ext uri="{FF2B5EF4-FFF2-40B4-BE49-F238E27FC236}">
                  <a16:creationId xmlns:a16="http://schemas.microsoft.com/office/drawing/2014/main" id="{967C0006-4E47-B1E1-06AF-C0C045BEE4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89" r="33144" b="-552"/>
            <a:stretch>
              <a:fillRect/>
            </a:stretch>
          </p:blipFill>
          <p:spPr bwMode="auto">
            <a:xfrm>
              <a:off x="4567090" y="2242533"/>
              <a:ext cx="1528910" cy="135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74D33ED-2B32-8888-798A-8BFB355A7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-1218" t="447" r="6587" b="58478"/>
            <a:stretch/>
          </p:blipFill>
          <p:spPr>
            <a:xfrm>
              <a:off x="4567090" y="1156577"/>
              <a:ext cx="2126055" cy="922827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B89DFAC-B6E2-C694-D6F5-95D05A4F2A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66449" t="55967" b="888"/>
            <a:stretch/>
          </p:blipFill>
          <p:spPr>
            <a:xfrm>
              <a:off x="6241318" y="2643125"/>
              <a:ext cx="786234" cy="1011050"/>
            </a:xfrm>
            <a:prstGeom prst="rect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6E770899-359E-DF49-A166-A63935E55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0" y="422116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21A31591-87A9-5509-ADB9-D20B602CE86E}"/>
              </a:ext>
            </a:extLst>
          </p:cNvPr>
          <p:cNvGrpSpPr>
            <a:grpSpLocks/>
          </p:cNvGrpSpPr>
          <p:nvPr/>
        </p:nvGrpSpPr>
        <p:grpSpPr bwMode="auto">
          <a:xfrm>
            <a:off x="9625013" y="2092325"/>
            <a:ext cx="2181225" cy="2116138"/>
            <a:chOff x="8225263" y="1295328"/>
            <a:chExt cx="3436384" cy="3507231"/>
          </a:xfrm>
        </p:grpSpPr>
        <p:pic>
          <p:nvPicPr>
            <p:cNvPr id="19468" name="Image 6">
              <a:extLst>
                <a:ext uri="{FF2B5EF4-FFF2-40B4-BE49-F238E27FC236}">
                  <a16:creationId xmlns:a16="http://schemas.microsoft.com/office/drawing/2014/main" id="{F28148F6-8C54-5359-329C-D9DDB41F53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1037" y="2053131"/>
              <a:ext cx="2358560" cy="2358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9" name="Image 7">
              <a:extLst>
                <a:ext uri="{FF2B5EF4-FFF2-40B4-BE49-F238E27FC236}">
                  <a16:creationId xmlns:a16="http://schemas.microsoft.com/office/drawing/2014/main" id="{4C7C76AF-90A7-C92D-84D5-02B25051B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4432" y="1295328"/>
              <a:ext cx="1677215" cy="1677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0" name="Image 8">
              <a:extLst>
                <a:ext uri="{FF2B5EF4-FFF2-40B4-BE49-F238E27FC236}">
                  <a16:creationId xmlns:a16="http://schemas.microsoft.com/office/drawing/2014/main" id="{9EF27B3B-D929-C5F6-88F7-88461A990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225263" y="3671243"/>
              <a:ext cx="1131316" cy="1131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6EA9BE6B-037E-8A41-E1AB-DD6F2D328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4354513"/>
            <a:ext cx="2143125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A73A1F6-3DEE-CC43-2CF5-02DB05328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3101975"/>
            <a:ext cx="2016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/>
              <a:t>Big Data</a:t>
            </a:r>
          </a:p>
          <a:p>
            <a:r>
              <a:rPr lang="fr-FR" altLang="fr-FR"/>
              <a:t>Cloud Computing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A11D3A9-7118-F5E3-A86E-81E9BAFE9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1835150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/>
              <a:t>Temps réel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D645F26-9D84-E7F5-ABAC-737C8E6EF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2963" y="5976938"/>
            <a:ext cx="1217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/>
              <a:t>3D et RV</a:t>
            </a:r>
          </a:p>
        </p:txBody>
      </p:sp>
      <p:sp>
        <p:nvSpPr>
          <p:cNvPr id="17" name="Nuage 16">
            <a:extLst>
              <a:ext uri="{FF2B5EF4-FFF2-40B4-BE49-F238E27FC236}">
                <a16:creationId xmlns:a16="http://schemas.microsoft.com/office/drawing/2014/main" id="{EC9EF3D9-5F18-72D6-BD32-59B9F89609BD}"/>
              </a:ext>
            </a:extLst>
          </p:cNvPr>
          <p:cNvSpPr/>
          <p:nvPr/>
        </p:nvSpPr>
        <p:spPr>
          <a:xfrm>
            <a:off x="3636963" y="2205038"/>
            <a:ext cx="6705600" cy="3011487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Surdimensionnement</a:t>
            </a:r>
            <a:endParaRPr lang="fr-FR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numéro de diapositive 4">
            <a:extLst>
              <a:ext uri="{FF2B5EF4-FFF2-40B4-BE49-F238E27FC236}">
                <a16:creationId xmlns:a16="http://schemas.microsoft.com/office/drawing/2014/main" id="{CC88F368-CBAB-55A7-B821-8DC9157F3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8" y="640080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3071059A-B6FB-4521-833D-4E0AECB4D4B2}" type="slidenum">
              <a:rPr lang="fr-FR" altLang="fr-FR" sz="1800">
                <a:latin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9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oneTexte 4">
            <a:extLst>
              <a:ext uri="{FF2B5EF4-FFF2-40B4-BE49-F238E27FC236}">
                <a16:creationId xmlns:a16="http://schemas.microsoft.com/office/drawing/2014/main" id="{BE2568C6-FAD6-8B03-CE27-36E72FA43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476250"/>
            <a:ext cx="9121775" cy="46196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fr-FR" sz="2400">
                <a:solidFill>
                  <a:schemeClr val="accent2"/>
                </a:solidFill>
                <a:latin typeface="Arial" panose="020B0604020202020204" pitchFamily="34" charset="0"/>
              </a:rPr>
              <a:t>Approche classique</a:t>
            </a:r>
            <a:endParaRPr lang="fr-FR" altLang="fr-FR" sz="2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B3DDEFB-21D7-163C-37DC-ED9D81B804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9397" y="1212880"/>
            <a:ext cx="3298187" cy="329818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EB94D32-43F0-7125-D440-1E03BB34615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5088" y="4075331"/>
            <a:ext cx="1520079" cy="15200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F2353D-5E48-5202-991B-533B4E0EB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525" y="5768975"/>
            <a:ext cx="2098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fr-FR" b="1">
                <a:latin typeface="Times New Roman" panose="02020603050405020304" pitchFamily="18" charset="0"/>
                <a:cs typeface="Times New Roman" panose="02020603050405020304" pitchFamily="18" charset="0"/>
              </a:rPr>
              <a:t>Manque de standards</a:t>
            </a:r>
            <a:endParaRPr lang="fr-FR" altLang="fr-FR" b="1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47E972-B5E6-8DF2-B713-C1375FBB3BF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77005" y="1634435"/>
            <a:ext cx="1600200" cy="1600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4EEB0F2-F22D-627E-A3B3-66DFB3D11F3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88291" y="2820752"/>
            <a:ext cx="1474930" cy="14749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F4FB35-C0FA-9B86-7857-AF619FBEA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7325" y="4295775"/>
            <a:ext cx="2098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fr-FR" b="1">
                <a:latin typeface="Times New Roman" panose="02020603050405020304" pitchFamily="18" charset="0"/>
                <a:cs typeface="Times New Roman" panose="02020603050405020304" pitchFamily="18" charset="0"/>
              </a:rPr>
              <a:t>Spécifique à une application</a:t>
            </a:r>
            <a:endParaRPr lang="fr-FR" altLang="fr-FR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62ACBC-E203-88AE-CDAB-21066647F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3429000"/>
            <a:ext cx="218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fr-FR" b="1">
                <a:latin typeface="Times New Roman" panose="02020603050405020304" pitchFamily="18" charset="0"/>
                <a:cs typeface="Times New Roman" panose="02020603050405020304" pitchFamily="18" charset="0"/>
              </a:rPr>
              <a:t>Vision technocentrée</a:t>
            </a:r>
            <a:endParaRPr lang="fr-FR" altLang="fr-FR" b="1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24626454-C154-5779-9A32-C119B2E052AE}"/>
              </a:ext>
            </a:extLst>
          </p:cNvPr>
          <p:cNvSpPr/>
          <p:nvPr/>
        </p:nvSpPr>
        <p:spPr>
          <a:xfrm rot="16200000">
            <a:off x="4037013" y="881063"/>
            <a:ext cx="2936875" cy="5730875"/>
          </a:xfrm>
          <a:prstGeom prst="arc">
            <a:avLst>
              <a:gd name="adj1" fmla="val 16258550"/>
              <a:gd name="adj2" fmla="val 0"/>
            </a:avLst>
          </a:prstGeom>
          <a:ln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4DB08DA-6A97-4F6B-8F3D-67C0539659B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24631" y="4174370"/>
            <a:ext cx="1734352" cy="17343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DD616AB-EF02-97F0-3592-67995E47B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238" y="1646238"/>
            <a:ext cx="1592262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xplosion : 14 points 11">
            <a:extLst>
              <a:ext uri="{FF2B5EF4-FFF2-40B4-BE49-F238E27FC236}">
                <a16:creationId xmlns:a16="http://schemas.microsoft.com/office/drawing/2014/main" id="{64C0385C-12BA-C050-3DDE-7B102D1C762E}"/>
              </a:ext>
            </a:extLst>
          </p:cNvPr>
          <p:cNvSpPr/>
          <p:nvPr/>
        </p:nvSpPr>
        <p:spPr>
          <a:xfrm>
            <a:off x="4392613" y="3878263"/>
            <a:ext cx="5732462" cy="2844800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Évolution de la technologie ?</a:t>
            </a:r>
          </a:p>
          <a:p>
            <a:pPr algn="ctr">
              <a:defRPr/>
            </a:pPr>
            <a:r>
              <a:rPr lang="fr-FR" dirty="0"/>
              <a:t>Autres usages ?</a:t>
            </a:r>
          </a:p>
          <a:p>
            <a:pPr algn="ctr">
              <a:defRPr/>
            </a:pPr>
            <a:r>
              <a:rPr lang="fr-FR" dirty="0"/>
              <a:t>Autres objets ?</a:t>
            </a:r>
          </a:p>
          <a:p>
            <a:pPr algn="ctr">
              <a:defRPr/>
            </a:pPr>
            <a:r>
              <a:rPr lang="fr-FR" dirty="0"/>
              <a:t>Rentabiliser l’effort ?</a:t>
            </a:r>
          </a:p>
        </p:txBody>
      </p:sp>
      <p:sp>
        <p:nvSpPr>
          <p:cNvPr id="13" name="Parchemin : vertical 12">
            <a:extLst>
              <a:ext uri="{FF2B5EF4-FFF2-40B4-BE49-F238E27FC236}">
                <a16:creationId xmlns:a16="http://schemas.microsoft.com/office/drawing/2014/main" id="{3A9A043E-3272-8A25-1857-13A31585AC11}"/>
              </a:ext>
            </a:extLst>
          </p:cNvPr>
          <p:cNvSpPr/>
          <p:nvPr/>
        </p:nvSpPr>
        <p:spPr>
          <a:xfrm>
            <a:off x="9063038" y="3338513"/>
            <a:ext cx="3098800" cy="1978025"/>
          </a:xfrm>
          <a:prstGeom prst="verticalScroll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Approche formalisée</a:t>
            </a:r>
          </a:p>
          <a:p>
            <a:pPr algn="ctr">
              <a:defRPr/>
            </a:pPr>
            <a:r>
              <a:rPr lang="fr-FR" dirty="0"/>
              <a:t>Centrée sur les usages</a:t>
            </a:r>
          </a:p>
          <a:p>
            <a:pPr algn="ctr">
              <a:defRPr/>
            </a:pPr>
            <a:r>
              <a:rPr lang="fr-FR" dirty="0"/>
              <a:t>Générique</a:t>
            </a:r>
          </a:p>
          <a:p>
            <a:pPr algn="ctr">
              <a:defRPr/>
            </a:pPr>
            <a:r>
              <a:rPr lang="fr-FR" dirty="0"/>
              <a:t>Modulaire</a:t>
            </a:r>
          </a:p>
        </p:txBody>
      </p:sp>
      <p:sp>
        <p:nvSpPr>
          <p:cNvPr id="14" name="Espace réservé du numéro de diapositive 4">
            <a:extLst>
              <a:ext uri="{FF2B5EF4-FFF2-40B4-BE49-F238E27FC236}">
                <a16:creationId xmlns:a16="http://schemas.microsoft.com/office/drawing/2014/main" id="{14FD3AB7-16E7-92A1-9B64-416F03B6A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8" y="640080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3071059A-B6FB-4521-833D-4E0AECB4D4B2}" type="slidenum">
              <a:rPr lang="fr-FR" altLang="fr-FR" sz="1800">
                <a:latin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91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oneTexte 4">
            <a:extLst>
              <a:ext uri="{FF2B5EF4-FFF2-40B4-BE49-F238E27FC236}">
                <a16:creationId xmlns:a16="http://schemas.microsoft.com/office/drawing/2014/main" id="{98F3A5BB-4FBE-06D3-B73E-197E11F3D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476250"/>
            <a:ext cx="9121775" cy="40005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chemeClr val="accent2"/>
                </a:solidFill>
                <a:latin typeface="Arial" panose="020B0604020202020204" pitchFamily="34" charset="0"/>
              </a:rPr>
              <a:t>Nécessité d’une approche structurée</a:t>
            </a:r>
          </a:p>
        </p:txBody>
      </p:sp>
      <p:pic>
        <p:nvPicPr>
          <p:cNvPr id="15363" name="Image 1">
            <a:extLst>
              <a:ext uri="{FF2B5EF4-FFF2-40B4-BE49-F238E27FC236}">
                <a16:creationId xmlns:a16="http://schemas.microsoft.com/office/drawing/2014/main" id="{139C321C-E7C3-CA4D-0069-548D92A0E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7"/>
          <a:stretch>
            <a:fillRect/>
          </a:stretch>
        </p:blipFill>
        <p:spPr bwMode="auto">
          <a:xfrm>
            <a:off x="4888057" y="1381125"/>
            <a:ext cx="6173788" cy="520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archemin : vertical 2">
            <a:extLst>
              <a:ext uri="{FF2B5EF4-FFF2-40B4-BE49-F238E27FC236}">
                <a16:creationId xmlns:a16="http://schemas.microsoft.com/office/drawing/2014/main" id="{8FABB29F-2D5C-7FDD-F0CA-1D59E3065795}"/>
              </a:ext>
            </a:extLst>
          </p:cNvPr>
          <p:cNvSpPr/>
          <p:nvPr/>
        </p:nvSpPr>
        <p:spPr>
          <a:xfrm>
            <a:off x="9714923" y="1479550"/>
            <a:ext cx="2087563" cy="2159000"/>
          </a:xfrm>
          <a:prstGeom prst="verticalScroll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Progressive Hiérarchique</a:t>
            </a:r>
          </a:p>
          <a:p>
            <a:pPr algn="ctr">
              <a:defRPr/>
            </a:pPr>
            <a:r>
              <a:rPr lang="fr-FR" dirty="0"/>
              <a:t>Centrée sur les usages</a:t>
            </a:r>
          </a:p>
          <a:p>
            <a:pPr algn="ctr">
              <a:defRPr/>
            </a:pPr>
            <a:r>
              <a:rPr lang="fr-FR" dirty="0"/>
              <a:t>Évolutive </a:t>
            </a: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0096C428-391C-B3ED-C9D8-0A8B8ED4C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8" y="640080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3071059A-B6FB-4521-833D-4E0AECB4D4B2}" type="slidenum">
              <a:rPr lang="fr-FR" altLang="fr-FR" sz="1800">
                <a:latin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46A939-CB88-7A14-0908-B026EC3C0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189" y="1198562"/>
            <a:ext cx="4249449" cy="290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44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oneTexte 4">
            <a:extLst>
              <a:ext uri="{FF2B5EF4-FFF2-40B4-BE49-F238E27FC236}">
                <a16:creationId xmlns:a16="http://schemas.microsoft.com/office/drawing/2014/main" id="{CB7C7521-2C40-B633-6654-B4A6D2AFA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476250"/>
            <a:ext cx="9121775" cy="46196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fr-FR" sz="2400">
                <a:solidFill>
                  <a:schemeClr val="accent2"/>
                </a:solidFill>
                <a:latin typeface="Arial" panose="020B0604020202020204" pitchFamily="34" charset="0"/>
              </a:rPr>
              <a:t>Méthodologie de conception</a:t>
            </a:r>
            <a:endParaRPr lang="fr-FR" altLang="fr-FR" sz="2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9219" name="ZoneTexte 5">
            <a:extLst>
              <a:ext uri="{FF2B5EF4-FFF2-40B4-BE49-F238E27FC236}">
                <a16:creationId xmlns:a16="http://schemas.microsoft.com/office/drawing/2014/main" id="{38317961-1D9B-5BA2-5B2F-3328C7BB7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1268413"/>
            <a:ext cx="9121775" cy="169862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fr-F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Méthodologie de conception et de déploiement formalisée basée sur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fr-F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des architectures génériques 				</a:t>
            </a:r>
            <a:r>
              <a:rPr lang="fr-FR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réutilisation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fr-FR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fr-F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un dimensionnement adapté</a:t>
            </a:r>
            <a:r>
              <a:rPr lang="fr-FR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			</a:t>
            </a:r>
            <a:r>
              <a:rPr lang="fr-FR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sobriété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fr-F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des représentations simples 					</a:t>
            </a:r>
            <a:r>
              <a:rPr lang="fr-FR" sz="1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co-conception</a:t>
            </a:r>
            <a:endParaRPr lang="fr-FR" sz="1800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fr-F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un dialogue avec les experts métiers</a:t>
            </a:r>
            <a:r>
              <a:rPr lang="fr-FR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		</a:t>
            </a:r>
            <a:r>
              <a:rPr lang="fr-FR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acceptabilité</a:t>
            </a:r>
            <a:endParaRPr lang="fr-FR" altLang="fr-FR" sz="1800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Parchemin : vertical 20">
            <a:extLst>
              <a:ext uri="{FF2B5EF4-FFF2-40B4-BE49-F238E27FC236}">
                <a16:creationId xmlns:a16="http://schemas.microsoft.com/office/drawing/2014/main" id="{98648918-3ACD-A3D9-F3FB-5469C9D7FDAA}"/>
              </a:ext>
            </a:extLst>
          </p:cNvPr>
          <p:cNvSpPr/>
          <p:nvPr/>
        </p:nvSpPr>
        <p:spPr>
          <a:xfrm>
            <a:off x="8759825" y="3298825"/>
            <a:ext cx="3098800" cy="1978025"/>
          </a:xfrm>
          <a:prstGeom prst="verticalScroll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Intégration de la collaboration avec l’humain, des contraintes juridiques et de l’écoconception</a:t>
            </a: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9A56AAC7-9E91-F819-7284-6D7CBCDBC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8" y="640080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3071059A-B6FB-4521-833D-4E0AECB4D4B2}" type="slidenum">
              <a:rPr lang="fr-FR" altLang="fr-FR" sz="1800">
                <a:latin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26</a:t>
            </a:fld>
            <a:endParaRPr lang="fr-FR" altLang="fr-FR" sz="1800">
              <a:latin typeface="Arial" panose="020B060402020202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24EDF75-90E3-32FB-CD43-BB2221DE751C}"/>
              </a:ext>
            </a:extLst>
          </p:cNvPr>
          <p:cNvGrpSpPr/>
          <p:nvPr/>
        </p:nvGrpSpPr>
        <p:grpSpPr>
          <a:xfrm>
            <a:off x="2720975" y="2979121"/>
            <a:ext cx="4908261" cy="3825887"/>
            <a:chOff x="4430069" y="285402"/>
            <a:chExt cx="8217293" cy="5941020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9466298A-5D92-6CDD-031A-FFF12DD40844}"/>
                </a:ext>
              </a:extLst>
            </p:cNvPr>
            <p:cNvSpPr/>
            <p:nvPr/>
          </p:nvSpPr>
          <p:spPr>
            <a:xfrm>
              <a:off x="4635392" y="914400"/>
              <a:ext cx="3643093" cy="2909174"/>
            </a:xfrm>
            <a:prstGeom prst="ellipse">
              <a:avLst/>
            </a:prstGeom>
            <a:solidFill>
              <a:srgbClr val="8FAADC">
                <a:alpha val="3882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567B383-8B23-FAC4-9443-C2B122BBADE5}"/>
                </a:ext>
              </a:extLst>
            </p:cNvPr>
            <p:cNvSpPr txBox="1"/>
            <p:nvPr/>
          </p:nvSpPr>
          <p:spPr>
            <a:xfrm>
              <a:off x="4694209" y="423947"/>
              <a:ext cx="2187612" cy="458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Ce qu’il fait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4774687-6AEB-BE66-0E35-7CE747693860}"/>
                </a:ext>
              </a:extLst>
            </p:cNvPr>
            <p:cNvSpPr txBox="1"/>
            <p:nvPr/>
          </p:nvSpPr>
          <p:spPr>
            <a:xfrm>
              <a:off x="5108423" y="1454841"/>
              <a:ext cx="1803123" cy="716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APPLICATION &amp; USAGES</a:t>
              </a: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04C7ECC1-1F4D-FB35-2360-5E0C2EADEC26}"/>
                </a:ext>
              </a:extLst>
            </p:cNvPr>
            <p:cNvSpPr/>
            <p:nvPr/>
          </p:nvSpPr>
          <p:spPr>
            <a:xfrm>
              <a:off x="7161598" y="741693"/>
              <a:ext cx="3729536" cy="3141019"/>
            </a:xfrm>
            <a:prstGeom prst="ellipse">
              <a:avLst/>
            </a:prstGeom>
            <a:solidFill>
              <a:srgbClr val="FFC000">
                <a:alpha val="3411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757971E-0FC5-4C66-4F76-6808899FE51A}"/>
                </a:ext>
              </a:extLst>
            </p:cNvPr>
            <p:cNvSpPr txBox="1"/>
            <p:nvPr/>
          </p:nvSpPr>
          <p:spPr>
            <a:xfrm>
              <a:off x="8448467" y="1519489"/>
              <a:ext cx="1978570" cy="43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ARCHITECTURE</a:t>
              </a:r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0921B740-9798-5FD3-86B0-14FB0BCB1DFA}"/>
                </a:ext>
              </a:extLst>
            </p:cNvPr>
            <p:cNvSpPr/>
            <p:nvPr/>
          </p:nvSpPr>
          <p:spPr>
            <a:xfrm>
              <a:off x="4709997" y="2641613"/>
              <a:ext cx="3818540" cy="311822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1ACB1DD8-F9C4-64E4-CD15-D73BB91396A4}"/>
                </a:ext>
              </a:extLst>
            </p:cNvPr>
            <p:cNvSpPr txBox="1"/>
            <p:nvPr/>
          </p:nvSpPr>
          <p:spPr>
            <a:xfrm>
              <a:off x="5476216" y="4577472"/>
              <a:ext cx="1820846" cy="43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COMPOSANTS</a:t>
              </a: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70F5C1EF-2441-1283-A567-03521C83A2F4}"/>
                </a:ext>
              </a:extLst>
            </p:cNvPr>
            <p:cNvSpPr/>
            <p:nvPr/>
          </p:nvSpPr>
          <p:spPr>
            <a:xfrm>
              <a:off x="7416197" y="2340995"/>
              <a:ext cx="3592403" cy="3174438"/>
            </a:xfrm>
            <a:prstGeom prst="ellipse">
              <a:avLst/>
            </a:prstGeom>
            <a:solidFill>
              <a:srgbClr val="FF7C80">
                <a:alpha val="43137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ECEE741-5BC0-F846-460E-13CF4DEADAC8}"/>
                </a:ext>
              </a:extLst>
            </p:cNvPr>
            <p:cNvSpPr txBox="1"/>
            <p:nvPr/>
          </p:nvSpPr>
          <p:spPr>
            <a:xfrm>
              <a:off x="8783134" y="4339002"/>
              <a:ext cx="1960994" cy="43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TECHNOLOGIE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7780FA8-552A-6704-9983-F8ED487A4DEA}"/>
                </a:ext>
              </a:extLst>
            </p:cNvPr>
            <p:cNvSpPr txBox="1"/>
            <p:nvPr/>
          </p:nvSpPr>
          <p:spPr>
            <a:xfrm>
              <a:off x="9419649" y="5654643"/>
              <a:ext cx="2555647" cy="458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Comment il fait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275B1C1-CFD4-A3A3-6F60-CD7953661464}"/>
                </a:ext>
              </a:extLst>
            </p:cNvPr>
            <p:cNvSpPr txBox="1"/>
            <p:nvPr/>
          </p:nvSpPr>
          <p:spPr>
            <a:xfrm>
              <a:off x="8751516" y="285402"/>
              <a:ext cx="3895846" cy="525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Comment il est organisé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5B164A3-DE21-CF9A-191A-A11F7CE92DDC}"/>
                </a:ext>
              </a:extLst>
            </p:cNvPr>
            <p:cNvSpPr txBox="1"/>
            <p:nvPr/>
          </p:nvSpPr>
          <p:spPr>
            <a:xfrm>
              <a:off x="4430069" y="5700699"/>
              <a:ext cx="2866993" cy="525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Ce qu’il contient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173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51F8A12-1F8A-3A8C-5254-67ACE17E1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3C97-3F0F-45ED-94E6-7BEF59834AF4}" type="slidenum">
              <a:rPr lang="fr-FR" smtClean="0"/>
              <a:t>27</a:t>
            </a:fld>
            <a:endParaRPr lang="fr-FR"/>
          </a:p>
        </p:txBody>
      </p:sp>
      <p:sp>
        <p:nvSpPr>
          <p:cNvPr id="4" name="Espace réservé du pied de page 6">
            <a:extLst>
              <a:ext uri="{FF2B5EF4-FFF2-40B4-BE49-F238E27FC236}">
                <a16:creationId xmlns:a16="http://schemas.microsoft.com/office/drawing/2014/main" id="{0AFC268D-A73B-2686-76AF-EFEFACA26E5C}"/>
              </a:ext>
            </a:extLst>
          </p:cNvPr>
          <p:cNvSpPr txBox="1">
            <a:spLocks/>
          </p:cNvSpPr>
          <p:nvPr/>
        </p:nvSpPr>
        <p:spPr>
          <a:xfrm>
            <a:off x="4864516" y="1126835"/>
            <a:ext cx="6586489" cy="5412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fr-FR" sz="2600" b="1" dirty="0">
                <a:solidFill>
                  <a:schemeClr val="tx1"/>
                </a:solidFill>
              </a:rPr>
              <a:t>ALLER PLUS LOIN…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endParaRPr lang="fr-FR" sz="2600" b="1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  <a:spcAft>
                <a:spcPts val="600"/>
              </a:spcAft>
            </a:pPr>
            <a:endParaRPr lang="fr-FR" sz="26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i="1" dirty="0">
                <a:solidFill>
                  <a:schemeClr val="tx1"/>
                </a:solidFill>
                <a:hlinkClick r:id="rId2"/>
              </a:rPr>
              <a:t>nathalie.julien@univ-ubs.fr</a:t>
            </a:r>
            <a:endParaRPr lang="en-US" sz="2400" i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i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i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i="1" dirty="0" err="1">
                <a:solidFill>
                  <a:schemeClr val="tx1"/>
                </a:solidFill>
              </a:rPr>
              <a:t>Webinaires</a:t>
            </a:r>
            <a:r>
              <a:rPr lang="en-US" sz="2400" i="1" dirty="0">
                <a:solidFill>
                  <a:schemeClr val="tx1"/>
                </a:solidFill>
              </a:rPr>
              <a:t> UBS </a:t>
            </a:r>
            <a:r>
              <a:rPr lang="en-US" sz="2400" i="1" dirty="0" err="1">
                <a:solidFill>
                  <a:schemeClr val="tx1"/>
                </a:solidFill>
              </a:rPr>
              <a:t>Youtube</a:t>
            </a:r>
            <a:endParaRPr lang="en-US" sz="2400" i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i="1" dirty="0">
                <a:solidFill>
                  <a:schemeClr val="tx1"/>
                </a:solidFill>
                <a:hlinkClick r:id="rId3"/>
              </a:rPr>
              <a:t>https://www.youtube.com/watch?v=y-hmnNRY3ew</a:t>
            </a:r>
            <a:endParaRPr lang="en-US" sz="2000" i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i="1" dirty="0">
                <a:solidFill>
                  <a:schemeClr val="tx1"/>
                </a:solidFill>
                <a:hlinkClick r:id="rId4"/>
              </a:rPr>
              <a:t>https://www.youtube.com/watch?v=t3E5gOA7GC8&amp;t=6s</a:t>
            </a:r>
            <a:endParaRPr lang="en-US" sz="2000" i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i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i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5" name="Espace réservé du contenu 4" descr="Une image contenant assis, ordinateur&#10;&#10;Description générée automatiquement">
            <a:extLst>
              <a:ext uri="{FF2B5EF4-FFF2-40B4-BE49-F238E27FC236}">
                <a16:creationId xmlns:a16="http://schemas.microsoft.com/office/drawing/2014/main" id="{2D574B3C-BEA4-88BE-1013-FC2DE21BFD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6" b="15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79A11F84-7214-C48D-576F-7AC898D2A1B7}"/>
              </a:ext>
            </a:extLst>
          </p:cNvPr>
          <p:cNvSpPr txBox="1">
            <a:spLocks/>
          </p:cNvSpPr>
          <p:nvPr/>
        </p:nvSpPr>
        <p:spPr>
          <a:xfrm>
            <a:off x="10167042" y="6356350"/>
            <a:ext cx="118675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4AF13C97-3F0F-45ED-94E6-7BEF59834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1D613E7E-CF9B-366B-C50D-2B532A108D37}"/>
              </a:ext>
            </a:extLst>
          </p:cNvPr>
          <p:cNvSpPr txBox="1">
            <a:spLocks/>
          </p:cNvSpPr>
          <p:nvPr/>
        </p:nvSpPr>
        <p:spPr>
          <a:xfrm>
            <a:off x="4864516" y="-1105285"/>
            <a:ext cx="3799901" cy="49383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solidFill>
                  <a:schemeClr val="accent1"/>
                </a:solidFill>
              </a:rPr>
              <a:t>Aller plus loin…</a:t>
            </a:r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2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Espace réservé du contenu 3">
            <a:extLst>
              <a:ext uri="{FF2B5EF4-FFF2-40B4-BE49-F238E27FC236}">
                <a16:creationId xmlns:a16="http://schemas.microsoft.com/office/drawing/2014/main" id="{2C584348-69EA-5561-A9FF-2657DA8C0C6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916113"/>
            <a:ext cx="9864725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2345B7A-F2CE-B7C6-72BF-BB7B348F5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3971925"/>
            <a:ext cx="218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/>
              <a:t>Dr Mickaël Grieves</a:t>
            </a:r>
          </a:p>
          <a:p>
            <a:r>
              <a:rPr lang="fr-FR" altLang="fr-FR"/>
              <a:t>PLM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BA1781C-797D-675E-4D06-4F4E7B6D0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75" y="4437063"/>
            <a:ext cx="2336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/>
              <a:t>NASA - US Air Force</a:t>
            </a:r>
          </a:p>
          <a:p>
            <a:r>
              <a:rPr lang="fr-FR" altLang="fr-FR"/>
              <a:t>Technologie clé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41CDA45-5D58-28C1-6BDC-CCAC2F796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0788" y="5205413"/>
            <a:ext cx="28781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>
                <a:solidFill>
                  <a:srgbClr val="00B0F0"/>
                </a:solidFill>
              </a:rPr>
              <a:t>Modèle virtuel dynamique</a:t>
            </a:r>
          </a:p>
          <a:p>
            <a:r>
              <a:rPr lang="fr-FR" altLang="fr-FR">
                <a:solidFill>
                  <a:srgbClr val="00B0F0"/>
                </a:solidFill>
              </a:rPr>
              <a:t>Gartner 10 technos clés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664CFF-20F2-F30D-B84F-D0B272CD9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413" y="3551238"/>
            <a:ext cx="158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i="1"/>
              <a:t>Digital Twin</a:t>
            </a:r>
          </a:p>
        </p:txBody>
      </p:sp>
      <p:sp>
        <p:nvSpPr>
          <p:cNvPr id="13319" name="ZoneTexte 4">
            <a:extLst>
              <a:ext uri="{FF2B5EF4-FFF2-40B4-BE49-F238E27FC236}">
                <a16:creationId xmlns:a16="http://schemas.microsoft.com/office/drawing/2014/main" id="{30F2A68A-4AE5-29F0-87EE-E8B3019CB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665163"/>
            <a:ext cx="9121775" cy="461962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accent2"/>
                </a:solidFill>
                <a:latin typeface="Arial" panose="020B0604020202020204" pitchFamily="34" charset="0"/>
              </a:rPr>
              <a:t>LES ORIGINES</a:t>
            </a:r>
          </a:p>
        </p:txBody>
      </p:sp>
      <p:sp>
        <p:nvSpPr>
          <p:cNvPr id="13320" name="Espace réservé du numéro de diapositive 4">
            <a:extLst>
              <a:ext uri="{FF2B5EF4-FFF2-40B4-BE49-F238E27FC236}">
                <a16:creationId xmlns:a16="http://schemas.microsoft.com/office/drawing/2014/main" id="{7ED21CB7-CBFB-13DE-42C0-E70B4EDA7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8" y="640080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E0FB5438-90A5-4EC8-A9D8-A453D95BBF99}" type="slidenum">
              <a:rPr lang="fr-FR" altLang="fr-FR" sz="1800">
                <a:latin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oneTexte 5">
            <a:extLst>
              <a:ext uri="{FF2B5EF4-FFF2-40B4-BE49-F238E27FC236}">
                <a16:creationId xmlns:a16="http://schemas.microsoft.com/office/drawing/2014/main" id="{433D7DB1-3564-2577-4258-65D261ED4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5" y="1482725"/>
            <a:ext cx="5911850" cy="252412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buFont typeface="Wingdings" panose="05000000000000000000" pitchFamily="2" charset="2"/>
              <a:buNone/>
            </a:pPr>
            <a:r>
              <a:rPr lang="en-US" altLang="fr-FR" sz="2000">
                <a:solidFill>
                  <a:schemeClr val="accent2"/>
                </a:solidFill>
              </a:rPr>
              <a:t>Concept récent mal défini, en forte émergence</a:t>
            </a:r>
          </a:p>
          <a:p>
            <a:pPr algn="r">
              <a:buFont typeface="Wingdings" panose="05000000000000000000" pitchFamily="2" charset="2"/>
              <a:buNone/>
            </a:pPr>
            <a:r>
              <a:rPr lang="en-US" altLang="fr-FR" sz="2000">
                <a:solidFill>
                  <a:schemeClr val="accent2"/>
                </a:solidFill>
              </a:rPr>
              <a:t>+ 50 définitions différentes</a:t>
            </a:r>
          </a:p>
          <a:p>
            <a:pPr algn="r">
              <a:buFont typeface="Wingdings" panose="05000000000000000000" pitchFamily="2" charset="2"/>
              <a:buNone/>
            </a:pPr>
            <a:r>
              <a:rPr lang="en-US" altLang="fr-FR" sz="2000">
                <a:solidFill>
                  <a:schemeClr val="accent2"/>
                </a:solidFill>
              </a:rPr>
              <a:t>Une grande variété d’objets, d’usages et d’applications</a:t>
            </a:r>
          </a:p>
          <a:p>
            <a:pPr algn="r">
              <a:buFont typeface="Wingdings" panose="05000000000000000000" pitchFamily="2" charset="2"/>
              <a:buNone/>
            </a:pPr>
            <a:r>
              <a:rPr lang="en-US" altLang="fr-FR" sz="2000">
                <a:solidFill>
                  <a:schemeClr val="accent2"/>
                </a:solidFill>
              </a:rPr>
              <a:t>Pas de standardisation</a:t>
            </a:r>
          </a:p>
          <a:p>
            <a:pPr algn="r">
              <a:buFont typeface="Wingdings" panose="05000000000000000000" pitchFamily="2" charset="2"/>
              <a:buNone/>
            </a:pPr>
            <a:r>
              <a:rPr lang="en-US" altLang="fr-FR" sz="2000">
                <a:solidFill>
                  <a:schemeClr val="accent2"/>
                </a:solidFill>
              </a:rPr>
              <a:t>Très peu de réalisations</a:t>
            </a:r>
          </a:p>
          <a:p>
            <a:pPr algn="r">
              <a:buFont typeface="Wingdings" panose="05000000000000000000" pitchFamily="2" charset="2"/>
              <a:buNone/>
            </a:pPr>
            <a:r>
              <a:rPr lang="en-US" altLang="fr-FR" sz="2000">
                <a:solidFill>
                  <a:schemeClr val="accent2"/>
                </a:solidFill>
              </a:rPr>
              <a:t>Souvent limité à un domaine</a:t>
            </a:r>
            <a:endParaRPr lang="fr-FR" altLang="fr-FR" sz="20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1267" name="ZoneTexte 4">
            <a:extLst>
              <a:ext uri="{FF2B5EF4-FFF2-40B4-BE49-F238E27FC236}">
                <a16:creationId xmlns:a16="http://schemas.microsoft.com/office/drawing/2014/main" id="{BE830B15-7AC6-69DF-C7EE-97361571C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476250"/>
            <a:ext cx="9121775" cy="52387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chemeClr val="accent2"/>
                </a:solidFill>
                <a:latin typeface="Arial" panose="020B0604020202020204" pitchFamily="34" charset="0"/>
              </a:rPr>
              <a:t>UN BUZZWORD ?</a:t>
            </a:r>
          </a:p>
        </p:txBody>
      </p:sp>
      <p:pic>
        <p:nvPicPr>
          <p:cNvPr id="11268" name="Espace réservé du contenu 8">
            <a:extLst>
              <a:ext uri="{FF2B5EF4-FFF2-40B4-BE49-F238E27FC236}">
                <a16:creationId xmlns:a16="http://schemas.microsoft.com/office/drawing/2014/main" id="{4AF827B7-B2D1-166D-4AA5-51CD32C32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t="15273" r="4160" b="3021"/>
          <a:stretch>
            <a:fillRect/>
          </a:stretch>
        </p:blipFill>
        <p:spPr bwMode="auto">
          <a:xfrm>
            <a:off x="1343025" y="3036888"/>
            <a:ext cx="6121400" cy="38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oneTexte 4">
            <a:extLst>
              <a:ext uri="{FF2B5EF4-FFF2-40B4-BE49-F238E27FC236}">
                <a16:creationId xmlns:a16="http://schemas.microsoft.com/office/drawing/2014/main" id="{98928C39-3884-319F-505A-4FBA76AD8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400" y="641350"/>
            <a:ext cx="9121775" cy="46196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accent2"/>
                </a:solidFill>
                <a:latin typeface="Arial" panose="020B0604020202020204" pitchFamily="34" charset="0"/>
              </a:rPr>
              <a:t>VRAI OU FAUX JUMEAU ?</a:t>
            </a:r>
          </a:p>
        </p:txBody>
      </p:sp>
      <p:pic>
        <p:nvPicPr>
          <p:cNvPr id="14339" name="Image 3">
            <a:extLst>
              <a:ext uri="{FF2B5EF4-FFF2-40B4-BE49-F238E27FC236}">
                <a16:creationId xmlns:a16="http://schemas.microsoft.com/office/drawing/2014/main" id="{DA7B8631-15D1-2AAC-C556-1C763AE8B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633538"/>
            <a:ext cx="9545638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A0E063F-FC7C-58C3-25B5-859C9C693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4824413"/>
            <a:ext cx="1885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Arial" panose="020B0604020202020204" pitchFamily="34" charset="0"/>
              </a:rPr>
              <a:t>Modèle virtuel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A1EEAE-7F87-140C-648B-3E0025EAC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5" y="5205413"/>
            <a:ext cx="2105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Arial" panose="020B0604020202020204" pitchFamily="34" charset="0"/>
              </a:rPr>
              <a:t>Modèle + activité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335ADA5-D1A7-F4E3-CD44-972ED7F84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7888" y="4673600"/>
            <a:ext cx="1900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Arial" panose="020B0604020202020204" pitchFamily="34" charset="0"/>
              </a:rPr>
              <a:t>Modèle vivant</a:t>
            </a:r>
          </a:p>
        </p:txBody>
      </p:sp>
      <p:sp>
        <p:nvSpPr>
          <p:cNvPr id="14343" name="Espace réservé du numéro de diapositive 4">
            <a:extLst>
              <a:ext uri="{FF2B5EF4-FFF2-40B4-BE49-F238E27FC236}">
                <a16:creationId xmlns:a16="http://schemas.microsoft.com/office/drawing/2014/main" id="{C7C672FD-8EB0-3BEA-172F-EA6A24E1E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8" y="640080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7CBDC7F8-3F2A-49C4-84AA-F4DDDD3762DC}" type="slidenum">
              <a:rPr lang="fr-FR" altLang="fr-FR" sz="1800">
                <a:latin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oneTexte 4">
            <a:extLst>
              <a:ext uri="{FF2B5EF4-FFF2-40B4-BE49-F238E27FC236}">
                <a16:creationId xmlns:a16="http://schemas.microsoft.com/office/drawing/2014/main" id="{0FC7A551-CD08-02A2-7FD1-FE9913E87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476250"/>
            <a:ext cx="9121775" cy="46196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fr-FR" sz="2400">
                <a:solidFill>
                  <a:schemeClr val="accent2"/>
                </a:solidFill>
                <a:latin typeface="Arial" panose="020B0604020202020204" pitchFamily="34" charset="0"/>
              </a:rPr>
              <a:t>Quelle définition ?</a:t>
            </a:r>
            <a:endParaRPr lang="fr-FR" altLang="fr-FR" sz="2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5363" name="ZoneTexte 5">
            <a:extLst>
              <a:ext uri="{FF2B5EF4-FFF2-40B4-BE49-F238E27FC236}">
                <a16:creationId xmlns:a16="http://schemas.microsoft.com/office/drawing/2014/main" id="{C896D283-04A6-5420-DD49-FEB88F606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1484313"/>
            <a:ext cx="9121775" cy="369252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245A6D-528D-F52D-F23C-D31456DDC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888" y="1989138"/>
            <a:ext cx="79216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fr-FR" altLang="fr-FR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Une représentation numérique adaptée à l'usage d'un élément de fabrication observable, avec un moyen de permettre la convergence entre l'élément et sa représentation numérique à une vitesse de synchronisation appropriée</a:t>
            </a:r>
            <a:r>
              <a:rPr lang="en-US" altLang="fr-FR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fr-FR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2400">
                <a:solidFill>
                  <a:schemeClr val="accent2"/>
                </a:solidFill>
                <a:latin typeface="Arial" panose="020B0604020202020204" pitchFamily="34" charset="0"/>
              </a:rPr>
              <a:t>ISO 23247 (2021) Digital Twin Manufacturing Framework</a:t>
            </a:r>
            <a:endParaRPr lang="fr-FR" altLang="fr-FR" sz="2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5" name="Explosion : 14 points 4">
            <a:extLst>
              <a:ext uri="{FF2B5EF4-FFF2-40B4-BE49-F238E27FC236}">
                <a16:creationId xmlns:a16="http://schemas.microsoft.com/office/drawing/2014/main" id="{5ED9720C-116C-8C60-0016-3886EE283B26}"/>
              </a:ext>
            </a:extLst>
          </p:cNvPr>
          <p:cNvSpPr/>
          <p:nvPr/>
        </p:nvSpPr>
        <p:spPr>
          <a:xfrm>
            <a:off x="3719513" y="4076700"/>
            <a:ext cx="5832475" cy="2371725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Diversité des objets</a:t>
            </a:r>
          </a:p>
          <a:p>
            <a:pPr algn="ctr">
              <a:defRPr/>
            </a:pPr>
            <a:r>
              <a:rPr lang="fr-FR" dirty="0"/>
              <a:t>Manque de standards </a:t>
            </a:r>
          </a:p>
        </p:txBody>
      </p:sp>
      <p:sp>
        <p:nvSpPr>
          <p:cNvPr id="15366" name="Espace réservé du numéro de diapositive 4">
            <a:extLst>
              <a:ext uri="{FF2B5EF4-FFF2-40B4-BE49-F238E27FC236}">
                <a16:creationId xmlns:a16="http://schemas.microsoft.com/office/drawing/2014/main" id="{39CF3D94-D922-E806-0685-5CE0FD85E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8" y="640080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3071059A-B6FB-4521-833D-4E0AECB4D4B2}" type="slidenum">
              <a:rPr lang="fr-FR" altLang="fr-FR" sz="1800">
                <a:latin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ZoneTexte 5">
            <a:extLst>
              <a:ext uri="{FF2B5EF4-FFF2-40B4-BE49-F238E27FC236}">
                <a16:creationId xmlns:a16="http://schemas.microsoft.com/office/drawing/2014/main" id="{1802F363-C839-C141-EF78-3C93C54B3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1196975"/>
            <a:ext cx="9121775" cy="203200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fr-FR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Représentation virtuelle dynamique d’un objet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Architecture intégrant </a:t>
            </a:r>
            <a:r>
              <a:rPr lang="fr-FR" sz="1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données et modèles </a:t>
            </a:r>
            <a:r>
              <a:rPr lang="fr-F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au niveau de précision adapté,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Continuité numérique </a:t>
            </a:r>
            <a:r>
              <a:rPr lang="fr-F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flux bidirectionnel continu,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Capacités d'</a:t>
            </a:r>
            <a:r>
              <a:rPr lang="fr-FR" sz="1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interaction</a:t>
            </a:r>
            <a:r>
              <a:rPr lang="fr-F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d’</a:t>
            </a:r>
            <a:r>
              <a:rPr lang="fr-FR" sz="1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évolution</a:t>
            </a:r>
            <a:r>
              <a:rPr lang="fr-F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de </a:t>
            </a:r>
            <a:r>
              <a:rPr lang="fr-FR" sz="1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prédiction</a:t>
            </a:r>
            <a:r>
              <a:rPr lang="fr-F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Contrôle partiel ou total de l’objet ou de son environnement par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fr-F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une </a:t>
            </a:r>
            <a:r>
              <a:rPr lang="fr-FR" sz="1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boucle de décision formalisée</a:t>
            </a:r>
            <a:r>
              <a:rPr lang="fr-F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fr-FR" altLang="fr-FR" sz="18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6387" name="ZoneTexte 4">
            <a:extLst>
              <a:ext uri="{FF2B5EF4-FFF2-40B4-BE49-F238E27FC236}">
                <a16:creationId xmlns:a16="http://schemas.microsoft.com/office/drawing/2014/main" id="{5C16B12F-4D0D-B243-16A9-D424B900F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496888"/>
            <a:ext cx="9121775" cy="40005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fr-FR" sz="2000">
                <a:solidFill>
                  <a:schemeClr val="accent2"/>
                </a:solidFill>
                <a:latin typeface="Arial" panose="020B0604020202020204" pitchFamily="34" charset="0"/>
              </a:rPr>
              <a:t>Quelle définition ?</a:t>
            </a:r>
            <a:endParaRPr lang="fr-FR" altLang="fr-FR" sz="20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16388" name="Image 1">
            <a:extLst>
              <a:ext uri="{FF2B5EF4-FFF2-40B4-BE49-F238E27FC236}">
                <a16:creationId xmlns:a16="http://schemas.microsoft.com/office/drawing/2014/main" id="{C24D1F1A-B86E-302F-8FBF-F0F8C306F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3433763"/>
            <a:ext cx="6538912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F7CBED5-AD2C-D6D4-557E-1D8DE813A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338638"/>
            <a:ext cx="164306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909B7A7-73F1-207D-3632-CC9C46269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3921125"/>
            <a:ext cx="67786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9899B0-ADE0-9BBB-4569-937DB81CE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3917950"/>
            <a:ext cx="67786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ZoneTexte 5">
            <a:extLst>
              <a:ext uri="{FF2B5EF4-FFF2-40B4-BE49-F238E27FC236}">
                <a16:creationId xmlns:a16="http://schemas.microsoft.com/office/drawing/2014/main" id="{0F8797DE-E14A-4E3D-767C-682DE85C1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988" y="3441700"/>
            <a:ext cx="2871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1600">
                <a:latin typeface="Arial" panose="020B0604020202020204" pitchFamily="34" charset="0"/>
              </a:rPr>
              <a:t>Modèles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C74ADA2-8DF8-5BDD-8B50-0CA112470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300" y="3589338"/>
            <a:ext cx="1250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1600">
                <a:latin typeface="Arial" panose="020B0604020202020204" pitchFamily="34" charset="0"/>
              </a:rPr>
              <a:t>Donnée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062430A-AF79-2539-0D5C-3D5F6136C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100" y="3589338"/>
            <a:ext cx="12525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1600">
                <a:latin typeface="Arial" panose="020B0604020202020204" pitchFamily="34" charset="0"/>
              </a:rPr>
              <a:t>Donnée</a:t>
            </a:r>
          </a:p>
        </p:txBody>
      </p:sp>
      <p:sp>
        <p:nvSpPr>
          <p:cNvPr id="16395" name="Espace réservé du numéro de diapositive 4">
            <a:extLst>
              <a:ext uri="{FF2B5EF4-FFF2-40B4-BE49-F238E27FC236}">
                <a16:creationId xmlns:a16="http://schemas.microsoft.com/office/drawing/2014/main" id="{25C06F5C-B86C-7C39-4FD3-70A7417AF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8" y="640080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CE925E83-0492-4861-8B70-E20933E2CA5C}" type="slidenum">
              <a:rPr lang="fr-FR" altLang="fr-FR" sz="1800">
                <a:latin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oneTexte 4">
            <a:extLst>
              <a:ext uri="{FF2B5EF4-FFF2-40B4-BE49-F238E27FC236}">
                <a16:creationId xmlns:a16="http://schemas.microsoft.com/office/drawing/2014/main" id="{94281DDF-2858-E521-D6E6-D9E00E876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476250"/>
            <a:ext cx="9121775" cy="46196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accent2"/>
                </a:solidFill>
                <a:latin typeface="Arial" panose="020B0604020202020204" pitchFamily="34" charset="0"/>
              </a:rPr>
              <a:t>Un modèle vivant qui interagit avec son environnement</a:t>
            </a:r>
          </a:p>
        </p:txBody>
      </p:sp>
      <p:pic>
        <p:nvPicPr>
          <p:cNvPr id="12291" name="Image 1">
            <a:extLst>
              <a:ext uri="{FF2B5EF4-FFF2-40B4-BE49-F238E27FC236}">
                <a16:creationId xmlns:a16="http://schemas.microsoft.com/office/drawing/2014/main" id="{3BC2390A-CEFF-3B90-154B-147C7A1D9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306513"/>
            <a:ext cx="6154737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 : 14 points 2">
            <a:extLst>
              <a:ext uri="{FF2B5EF4-FFF2-40B4-BE49-F238E27FC236}">
                <a16:creationId xmlns:a16="http://schemas.microsoft.com/office/drawing/2014/main" id="{9D5382FF-47C8-1EF9-DC6B-F5EA70A3CB1B}"/>
              </a:ext>
            </a:extLst>
          </p:cNvPr>
          <p:cNvSpPr/>
          <p:nvPr/>
        </p:nvSpPr>
        <p:spPr>
          <a:xfrm>
            <a:off x="7840663" y="3416300"/>
            <a:ext cx="4319587" cy="1728788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Quels impacts ?</a:t>
            </a:r>
          </a:p>
        </p:txBody>
      </p:sp>
      <p:sp>
        <p:nvSpPr>
          <p:cNvPr id="12293" name="ZoneTexte 3">
            <a:extLst>
              <a:ext uri="{FF2B5EF4-FFF2-40B4-BE49-F238E27FC236}">
                <a16:creationId xmlns:a16="http://schemas.microsoft.com/office/drawing/2014/main" id="{800D9727-3B49-AC34-08E1-D331C0DDC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1122363"/>
            <a:ext cx="2089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>
                <a:solidFill>
                  <a:srgbClr val="0070C0"/>
                </a:solidFill>
              </a:rPr>
              <a:t>HUMAIN</a:t>
            </a:r>
          </a:p>
        </p:txBody>
      </p:sp>
      <p:sp>
        <p:nvSpPr>
          <p:cNvPr id="12294" name="ZoneTexte 4">
            <a:extLst>
              <a:ext uri="{FF2B5EF4-FFF2-40B4-BE49-F238E27FC236}">
                <a16:creationId xmlns:a16="http://schemas.microsoft.com/office/drawing/2014/main" id="{1AE54E30-61DB-A1F0-3853-B1BF0B862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5551488"/>
            <a:ext cx="2089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>
                <a:solidFill>
                  <a:srgbClr val="0070C0"/>
                </a:solidFill>
              </a:rPr>
              <a:t>PHYSIQUE</a:t>
            </a:r>
          </a:p>
        </p:txBody>
      </p:sp>
      <p:sp>
        <p:nvSpPr>
          <p:cNvPr id="12295" name="ZoneTexte 5">
            <a:extLst>
              <a:ext uri="{FF2B5EF4-FFF2-40B4-BE49-F238E27FC236}">
                <a16:creationId xmlns:a16="http://schemas.microsoft.com/office/drawing/2014/main" id="{D7D8E0DE-D975-87CE-6945-6D468816F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513388"/>
            <a:ext cx="2089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>
                <a:solidFill>
                  <a:srgbClr val="0070C0"/>
                </a:solidFill>
              </a:rPr>
              <a:t>NUMERIQUE</a:t>
            </a: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F0F150F2-0B93-B5B1-361E-64929C85D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8" y="640080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3071059A-B6FB-4521-833D-4E0AECB4D4B2}" type="slidenum">
              <a:rPr lang="fr-FR" altLang="fr-FR" sz="1800">
                <a:latin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64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oneTexte 4">
            <a:extLst>
              <a:ext uri="{FF2B5EF4-FFF2-40B4-BE49-F238E27FC236}">
                <a16:creationId xmlns:a16="http://schemas.microsoft.com/office/drawing/2014/main" id="{9818BDCE-D39F-76CB-047A-20AA28614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476250"/>
            <a:ext cx="9121775" cy="46196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accent2"/>
                </a:solidFill>
                <a:latin typeface="Arial" panose="020B0604020202020204" pitchFamily="34" charset="0"/>
              </a:rPr>
              <a:t>Pour quoi faire ?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72DA30E-CFF7-DBB1-6E36-56DE5E202C7C}"/>
              </a:ext>
            </a:extLst>
          </p:cNvPr>
          <p:cNvCxnSpPr>
            <a:cxnSpLocks/>
          </p:cNvCxnSpPr>
          <p:nvPr/>
        </p:nvCxnSpPr>
        <p:spPr>
          <a:xfrm flipV="1">
            <a:off x="2616200" y="2535238"/>
            <a:ext cx="6604000" cy="15875"/>
          </a:xfrm>
          <a:prstGeom prst="straightConnector1">
            <a:avLst/>
          </a:prstGeom>
          <a:ln w="64516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A8D5DB13-17B1-00C6-C9C6-9DA421315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6075" y="2735263"/>
            <a:ext cx="909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Futur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C6F3634-4FE6-60CC-0220-BEE611A26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2749550"/>
            <a:ext cx="909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Passé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ADF0D17-8A48-489C-E854-F866B761C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2749550"/>
            <a:ext cx="1089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Présent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8BD99B9-5D2B-DE72-0B8C-F8D6CD66B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2044700"/>
            <a:ext cx="1366838" cy="3683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Description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1E06F78-3006-8450-8901-9B9BA44C6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038" y="1511300"/>
            <a:ext cx="1384300" cy="369888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Diagnostic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1383C7B-0E71-3EE6-6345-65F6651D1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7613" y="1979613"/>
            <a:ext cx="1311275" cy="369887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Prévision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880C929-71D6-DE63-1813-279D1F557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413" y="1990725"/>
            <a:ext cx="1311275" cy="3683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Prédiction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ECCF855-7783-68DC-5EAB-553779F34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1488" y="1993900"/>
            <a:ext cx="1427162" cy="369888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panose="020B0604020202020204" pitchFamily="34" charset="0"/>
              </a:rPr>
              <a:t>Prescription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F14EAD9-33E5-2F45-75BA-901B6E0E7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25" y="3314700"/>
            <a:ext cx="22129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i="1">
                <a:latin typeface="Arial" panose="020B0604020202020204" pitchFamily="34" charset="0"/>
              </a:rPr>
              <a:t>Que s’est-il passé 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i="1">
                <a:latin typeface="Arial" panose="020B0604020202020204" pitchFamily="34" charset="0"/>
              </a:rPr>
              <a:t>Que se passe-t-il ?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i="1">
              <a:latin typeface="Arial" panose="020B060402020202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03BFC9A-5809-24AA-A449-810CD8EF3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8238" y="4135438"/>
            <a:ext cx="34671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i="1">
                <a:latin typeface="Arial" panose="020B0604020202020204" pitchFamily="34" charset="0"/>
              </a:rPr>
              <a:t>Pourquoi cela s’est-il passé 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i="1">
                <a:latin typeface="Arial" panose="020B0604020202020204" pitchFamily="34" charset="0"/>
              </a:rPr>
              <a:t>Pourquoi cela se passe-t-il ?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i="1">
              <a:latin typeface="Arial" panose="020B060402020202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69FFA90-035F-60D6-592E-8B9F4EC76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850" y="3303588"/>
            <a:ext cx="2936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i="1">
                <a:latin typeface="Arial" panose="020B0604020202020204" pitchFamily="34" charset="0"/>
              </a:rPr>
              <a:t>Que va-t-il se passer ?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i="1">
              <a:latin typeface="Arial" panose="020B060402020202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8DD3739-5E2C-8796-0091-FE54B8C18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075" y="3783013"/>
            <a:ext cx="2936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i="1">
                <a:latin typeface="Arial" panose="020B0604020202020204" pitchFamily="34" charset="0"/>
              </a:rPr>
              <a:t>Que peut-il se passer ?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i="1">
              <a:latin typeface="Arial" panose="020B060402020202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4CCE373-EE8D-6AD5-3255-A44297D19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3238" y="4206875"/>
            <a:ext cx="2936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i="1">
                <a:latin typeface="Arial" panose="020B0604020202020204" pitchFamily="34" charset="0"/>
              </a:rPr>
              <a:t>Que devrait-il se passer 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i="1">
                <a:latin typeface="Arial" panose="020B0604020202020204" pitchFamily="34" charset="0"/>
              </a:rPr>
              <a:t>Que puis-je faire ?</a:t>
            </a:r>
          </a:p>
        </p:txBody>
      </p:sp>
      <p:pic>
        <p:nvPicPr>
          <p:cNvPr id="32" name="Image 31" descr="Une image contenant texte, sablier&#10;&#10;Description générée automatiquement">
            <a:extLst>
              <a:ext uri="{FF2B5EF4-FFF2-40B4-BE49-F238E27FC236}">
                <a16:creationId xmlns:a16="http://schemas.microsoft.com/office/drawing/2014/main" id="{A6A47CE3-139D-D56A-831A-82C614FAA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8" y="1250950"/>
            <a:ext cx="2079625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7" name="Espace réservé du numéro de diapositive 4">
            <a:extLst>
              <a:ext uri="{FF2B5EF4-FFF2-40B4-BE49-F238E27FC236}">
                <a16:creationId xmlns:a16="http://schemas.microsoft.com/office/drawing/2014/main" id="{6D799562-07E5-AD47-E23A-375FB5050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8" y="640080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0887EFC2-2BE3-44EF-A803-09FC4E748E8C}" type="slidenum">
              <a:rPr lang="fr-FR" altLang="fr-FR" sz="1800">
                <a:latin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7B3A0D299BE641981A81A3E46C713A" ma:contentTypeVersion="23" ma:contentTypeDescription="Crée un document." ma:contentTypeScope="" ma:versionID="7cf3181dee8b4116370dfce8521c66d9">
  <xsd:schema xmlns:xsd="http://www.w3.org/2001/XMLSchema" xmlns:xs="http://www.w3.org/2001/XMLSchema" xmlns:p="http://schemas.microsoft.com/office/2006/metadata/properties" xmlns:ns2="8428dfc5-ede0-4304-a174-2523b2fa6dbe" xmlns:ns3="a5953646-3dd5-45c4-ba0f-c611806ea6ec" targetNamespace="http://schemas.microsoft.com/office/2006/metadata/properties" ma:root="true" ma:fieldsID="8431b5e5ad9a88c457d44ba2c209d49f" ns2:_="" ns3:_="">
    <xsd:import namespace="8428dfc5-ede0-4304-a174-2523b2fa6dbe"/>
    <xsd:import namespace="a5953646-3dd5-45c4-ba0f-c611806ea6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_Flow_SignoffStatus" minOccurs="0"/>
                <xsd:element ref="ns2:Th_x00e9_matique" minOccurs="0"/>
                <xsd:element ref="ns2:Datedelarticle" minOccurs="0"/>
                <xsd:element ref="ns2:Qui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28dfc5-ede0-4304-a174-2523b2fa6d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c321336-a6bf-418f-9457-b424f02703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4" nillable="true" ma:displayName="État de validation" ma:internalName="_x00c9_tat_x0020_de_x0020_validation">
      <xsd:simpleType>
        <xsd:restriction base="dms:Text"/>
      </xsd:simpleType>
    </xsd:element>
    <xsd:element name="Th_x00e9_matique" ma:index="25" nillable="true" ma:displayName="Thématique" ma:format="Dropdown" ma:indexed="true" ma:internalName="Th_x00e9_matique">
      <xsd:simpleType>
        <xsd:restriction base="dms:Text">
          <xsd:maxLength value="255"/>
        </xsd:restriction>
      </xsd:simpleType>
    </xsd:element>
    <xsd:element name="Datedelarticle" ma:index="26" nillable="true" ma:displayName="Date de l'article" ma:default="[today]" ma:format="DateOnly" ma:internalName="Datedelarticle">
      <xsd:simpleType>
        <xsd:restriction base="dms:DateTime"/>
      </xsd:simpleType>
    </xsd:element>
    <xsd:element name="Qui" ma:index="27" nillable="true" ma:displayName="Qui" ma:format="Dropdown" ma:list="UserInfo" ma:SharePointGroup="0" ma:internalName="Qui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953646-3dd5-45c4-ba0f-c611806ea6e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625138e-aff6-4dfa-931d-7aaf9d10987d}" ma:internalName="TaxCatchAll" ma:showField="CatchAllData" ma:web="a5953646-3dd5-45c4-ba0f-c611806ea6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5953646-3dd5-45c4-ba0f-c611806ea6ec" xsi:nil="true"/>
    <Datedelarticle xmlns="8428dfc5-ede0-4304-a174-2523b2fa6dbe">2023-11-14T14:10:45+00:00</Datedelarticle>
    <Th_x00e9_matique xmlns="8428dfc5-ede0-4304-a174-2523b2fa6dbe" xsi:nil="true"/>
    <_Flow_SignoffStatus xmlns="8428dfc5-ede0-4304-a174-2523b2fa6dbe" xsi:nil="true"/>
    <lcf76f155ced4ddcb4097134ff3c332f xmlns="8428dfc5-ede0-4304-a174-2523b2fa6dbe">
      <Terms xmlns="http://schemas.microsoft.com/office/infopath/2007/PartnerControls"/>
    </lcf76f155ced4ddcb4097134ff3c332f>
    <Qui xmlns="8428dfc5-ede0-4304-a174-2523b2fa6dbe">
      <UserInfo>
        <DisplayName/>
        <AccountId xsi:nil="true"/>
        <AccountType/>
      </UserInfo>
    </Qui>
  </documentManagement>
</p:properties>
</file>

<file path=customXml/itemProps1.xml><?xml version="1.0" encoding="utf-8"?>
<ds:datastoreItem xmlns:ds="http://schemas.openxmlformats.org/officeDocument/2006/customXml" ds:itemID="{620131CA-5922-4AA5-896C-9781930AE07D}"/>
</file>

<file path=customXml/itemProps2.xml><?xml version="1.0" encoding="utf-8"?>
<ds:datastoreItem xmlns:ds="http://schemas.openxmlformats.org/officeDocument/2006/customXml" ds:itemID="{2A951156-9F87-4BA7-A34F-193542C923D3}"/>
</file>

<file path=customXml/itemProps3.xml><?xml version="1.0" encoding="utf-8"?>
<ds:datastoreItem xmlns:ds="http://schemas.openxmlformats.org/officeDocument/2006/customXml" ds:itemID="{1F63A136-6199-4406-9861-510A7A060A4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752</Words>
  <Application>Microsoft Office PowerPoint</Application>
  <PresentationFormat>Grand écran</PresentationFormat>
  <Paragraphs>279</Paragraphs>
  <Slides>27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Thème Office</vt:lpstr>
      <vt:lpstr>Introduction aux jumeaux numériques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L’usine du futur,    un défi pour tous ?</dc:title>
  <dc:creator>Nathalie Julien</dc:creator>
  <cp:lastModifiedBy>Nathalie Julien</cp:lastModifiedBy>
  <cp:revision>113</cp:revision>
  <cp:lastPrinted>2018-12-11T17:08:53Z</cp:lastPrinted>
  <dcterms:created xsi:type="dcterms:W3CDTF">2018-12-11T03:12:46Z</dcterms:created>
  <dcterms:modified xsi:type="dcterms:W3CDTF">2023-11-06T02:44:12Z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0x0101004F7B3A0D299BE641981A81A3E46C713A</vt:lpwstr>
  </property>
</Properties>
</file>